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7" r:id="rId3"/>
    <p:sldId id="257" r:id="rId4"/>
    <p:sldId id="280" r:id="rId5"/>
    <p:sldId id="258" r:id="rId6"/>
    <p:sldId id="281" r:id="rId7"/>
    <p:sldId id="350" r:id="rId8"/>
    <p:sldId id="256" r:id="rId9"/>
    <p:sldId id="261" r:id="rId10"/>
    <p:sldId id="262" r:id="rId11"/>
    <p:sldId id="263" r:id="rId12"/>
    <p:sldId id="264" r:id="rId13"/>
    <p:sldId id="265" r:id="rId14"/>
    <p:sldId id="286" r:id="rId15"/>
    <p:sldId id="275" r:id="rId16"/>
    <p:sldId id="272" r:id="rId17"/>
    <p:sldId id="266" r:id="rId18"/>
    <p:sldId id="274" r:id="rId19"/>
    <p:sldId id="284" r:id="rId20"/>
    <p:sldId id="277" r:id="rId21"/>
    <p:sldId id="285" r:id="rId22"/>
    <p:sldId id="278" r:id="rId23"/>
    <p:sldId id="269" r:id="rId24"/>
    <p:sldId id="268" r:id="rId25"/>
    <p:sldId id="282" r:id="rId26"/>
    <p:sldId id="351"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6" d="100"/>
          <a:sy n="66" d="100"/>
        </p:scale>
        <p:origin x="632" y="3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2259ECB-0528-4289-AC0D-1136403591C6}" type="datetimeFigureOut">
              <a:rPr lang="de-DE" smtClean="0"/>
              <a:t>12.10.2025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4103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259ECB-0528-4289-AC0D-1136403591C6}" type="datetimeFigureOut">
              <a:rPr lang="de-DE" smtClean="0"/>
              <a:t>12.10.2025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327878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259ECB-0528-4289-AC0D-1136403591C6}" type="datetimeFigureOut">
              <a:rPr lang="de-DE" smtClean="0"/>
              <a:t>12.10.2025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217951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ClipArt-Platzhalter 2"/>
          <p:cNvSpPr>
            <a:spLocks noGrp="1"/>
          </p:cNvSpPr>
          <p:nvPr>
            <p:ph type="clipArt" sz="half" idx="1"/>
          </p:nvPr>
        </p:nvSpPr>
        <p:spPr>
          <a:xfrm>
            <a:off x="914400" y="1981200"/>
            <a:ext cx="5080000" cy="4114800"/>
          </a:xfrm>
        </p:spPr>
        <p:txBody>
          <a:bodyPr rtlCol="0">
            <a:normAutofit/>
          </a:bodyPr>
          <a:lstStyle/>
          <a:p>
            <a:pPr lvl="0"/>
            <a:endParaRPr lang="de-DE" noProof="0"/>
          </a:p>
        </p:txBody>
      </p:sp>
      <p:sp>
        <p:nvSpPr>
          <p:cNvPr id="4" name="Textplatzhalter 3"/>
          <p:cNvSpPr>
            <a:spLocks noGrp="1"/>
          </p:cNvSpPr>
          <p:nvPr>
            <p:ph type="body"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D9BA67C-7942-4463-BAFE-881E683D3661}" type="slidenum">
              <a:rPr lang="de-DE" altLang="de-DE"/>
              <a:pPr>
                <a:defRPr/>
              </a:pPr>
              <a:t>‹Nr.›</a:t>
            </a:fld>
            <a:endParaRPr lang="de-DE" altLang="de-DE"/>
          </a:p>
        </p:txBody>
      </p:sp>
    </p:spTree>
    <p:extLst>
      <p:ext uri="{BB962C8B-B14F-4D97-AF65-F5344CB8AC3E}">
        <p14:creationId xmlns:p14="http://schemas.microsoft.com/office/powerpoint/2010/main" val="262779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3D1D3E6-3A7A-4742-987F-73ABCDB89166}" type="slidenum">
              <a:rPr lang="de-DE"/>
              <a:pPr>
                <a:defRPr/>
              </a:pPr>
              <a:t>‹Nr.›</a:t>
            </a:fld>
            <a:endParaRPr lang="de-DE"/>
          </a:p>
        </p:txBody>
      </p:sp>
    </p:spTree>
    <p:extLst>
      <p:ext uri="{BB962C8B-B14F-4D97-AF65-F5344CB8AC3E}">
        <p14:creationId xmlns:p14="http://schemas.microsoft.com/office/powerpoint/2010/main" val="266699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259ECB-0528-4289-AC0D-1136403591C6}" type="datetimeFigureOut">
              <a:rPr lang="de-DE" smtClean="0"/>
              <a:t>12.10.2025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12775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2259ECB-0528-4289-AC0D-1136403591C6}" type="datetimeFigureOut">
              <a:rPr lang="de-DE" smtClean="0"/>
              <a:t>12.10.2025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22727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2259ECB-0528-4289-AC0D-1136403591C6}" type="datetimeFigureOut">
              <a:rPr lang="de-DE" smtClean="0"/>
              <a:t>12.10.2025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10855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2259ECB-0528-4289-AC0D-1136403591C6}" type="datetimeFigureOut">
              <a:rPr lang="de-DE" smtClean="0"/>
              <a:t>12.10.2025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56144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2259ECB-0528-4289-AC0D-1136403591C6}" type="datetimeFigureOut">
              <a:rPr lang="de-DE" smtClean="0"/>
              <a:t>12.10.2025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348621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2259ECB-0528-4289-AC0D-1136403591C6}" type="datetimeFigureOut">
              <a:rPr lang="de-DE" smtClean="0"/>
              <a:t>12.10.2025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60729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2259ECB-0528-4289-AC0D-1136403591C6}" type="datetimeFigureOut">
              <a:rPr lang="de-DE" smtClean="0"/>
              <a:t>12.10.2025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144375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2259ECB-0528-4289-AC0D-1136403591C6}" type="datetimeFigureOut">
              <a:rPr lang="de-DE" smtClean="0"/>
              <a:t>12.10.2025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1E3C8C-9B32-467F-899E-FAC70916AAEC}" type="slidenum">
              <a:rPr lang="de-DE" smtClean="0"/>
              <a:t>‹Nr.›</a:t>
            </a:fld>
            <a:endParaRPr lang="de-DE"/>
          </a:p>
        </p:txBody>
      </p:sp>
    </p:spTree>
    <p:extLst>
      <p:ext uri="{BB962C8B-B14F-4D97-AF65-F5344CB8AC3E}">
        <p14:creationId xmlns:p14="http://schemas.microsoft.com/office/powerpoint/2010/main" val="21904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59ECB-0528-4289-AC0D-1136403591C6}" type="datetimeFigureOut">
              <a:rPr lang="de-DE" smtClean="0"/>
              <a:t>12.10.2025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E3C8C-9B32-467F-899E-FAC70916AAEC}" type="slidenum">
              <a:rPr lang="de-DE" smtClean="0"/>
              <a:t>‹Nr.›</a:t>
            </a:fld>
            <a:endParaRPr lang="de-DE"/>
          </a:p>
        </p:txBody>
      </p:sp>
    </p:spTree>
    <p:extLst>
      <p:ext uri="{BB962C8B-B14F-4D97-AF65-F5344CB8AC3E}">
        <p14:creationId xmlns:p14="http://schemas.microsoft.com/office/powerpoint/2010/main" val="204035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enior_Advisor_to_the_President_of_the_United_States"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en.wikipedia.org/wiki/George_W._Bush" TargetMode="External"/><Relationship Id="rId4" Type="http://schemas.openxmlformats.org/officeDocument/2006/relationships/hyperlink" Target="https://en.wikipedia.org/wiki/White_House_Deputy_Chief_of_Staf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de.wikipedia.org/wiki/Wei%C3%9Fes_Hau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6815" y="3238703"/>
            <a:ext cx="9144000" cy="1116620"/>
          </a:xfrm>
        </p:spPr>
        <p:txBody>
          <a:bodyPr>
            <a:normAutofit fontScale="90000"/>
          </a:bodyPr>
          <a:lstStyle/>
          <a:p>
            <a:r>
              <a:rPr lang="de-DE" sz="7300" b="1" dirty="0"/>
              <a:t>WAHRHEIT, Politik </a:t>
            </a:r>
            <a:br>
              <a:rPr lang="de-DE" sz="5400" dirty="0"/>
            </a:br>
            <a:r>
              <a:rPr lang="de-DE" sz="5400" dirty="0"/>
              <a:t>und</a:t>
            </a:r>
          </a:p>
        </p:txBody>
      </p:sp>
      <p:sp>
        <p:nvSpPr>
          <p:cNvPr id="3" name="Untertitel 2"/>
          <p:cNvSpPr>
            <a:spLocks noGrp="1"/>
          </p:cNvSpPr>
          <p:nvPr>
            <p:ph type="subTitle" idx="1"/>
          </p:nvPr>
        </p:nvSpPr>
        <p:spPr>
          <a:xfrm>
            <a:off x="1486133" y="4355323"/>
            <a:ext cx="5011554" cy="1655762"/>
          </a:xfrm>
        </p:spPr>
        <p:txBody>
          <a:bodyPr>
            <a:normAutofit/>
          </a:bodyPr>
          <a:lstStyle/>
          <a:p>
            <a:r>
              <a:rPr lang="de-DE" sz="4800" dirty="0"/>
              <a:t>POLITISCHE URTEILSBILDUNG</a:t>
            </a:r>
          </a:p>
        </p:txBody>
      </p:sp>
      <p:pic>
        <p:nvPicPr>
          <p:cNvPr id="4" name="Grafik 3">
            <a:extLst>
              <a:ext uri="{FF2B5EF4-FFF2-40B4-BE49-F238E27FC236}">
                <a16:creationId xmlns:a16="http://schemas.microsoft.com/office/drawing/2014/main" id="{19106579-7B73-B07F-8339-066E8BE24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3" y="167950"/>
            <a:ext cx="6489742" cy="2036235"/>
          </a:xfrm>
          <a:prstGeom prst="rect">
            <a:avLst/>
          </a:prstGeom>
        </p:spPr>
      </p:pic>
      <p:sp>
        <p:nvSpPr>
          <p:cNvPr id="5" name="Textfeld 4">
            <a:extLst>
              <a:ext uri="{FF2B5EF4-FFF2-40B4-BE49-F238E27FC236}">
                <a16:creationId xmlns:a16="http://schemas.microsoft.com/office/drawing/2014/main" id="{A8E9C5B6-F462-CBA3-A9DD-9CC22F19979D}"/>
              </a:ext>
            </a:extLst>
          </p:cNvPr>
          <p:cNvSpPr txBox="1"/>
          <p:nvPr/>
        </p:nvSpPr>
        <p:spPr>
          <a:xfrm>
            <a:off x="635267" y="1674796"/>
            <a:ext cx="2569946" cy="369332"/>
          </a:xfrm>
          <a:prstGeom prst="rect">
            <a:avLst/>
          </a:prstGeom>
          <a:noFill/>
        </p:spPr>
        <p:txBody>
          <a:bodyPr wrap="square" rtlCol="0">
            <a:spAutoFit/>
          </a:bodyPr>
          <a:lstStyle/>
          <a:p>
            <a:pPr algn="ctr"/>
            <a:r>
              <a:rPr lang="de-DE" b="1" dirty="0"/>
              <a:t>Prof. Dr. Armin Scherb</a:t>
            </a:r>
          </a:p>
        </p:txBody>
      </p:sp>
      <p:pic>
        <p:nvPicPr>
          <p:cNvPr id="7" name="Grafik 6" descr="Ein Bild, das Text, Gerät, Kommunikationsgerät, Handy enthält.&#10;&#10;KI-generierte Inhalte können fehlerhaft sein.">
            <a:extLst>
              <a:ext uri="{FF2B5EF4-FFF2-40B4-BE49-F238E27FC236}">
                <a16:creationId xmlns:a16="http://schemas.microsoft.com/office/drawing/2014/main" id="{F8658989-A595-BD72-ED4A-E85177D00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952" y="489293"/>
            <a:ext cx="4703367" cy="5343616"/>
          </a:xfrm>
          <a:prstGeom prst="rect">
            <a:avLst/>
          </a:prstGeom>
        </p:spPr>
      </p:pic>
      <p:sp>
        <p:nvSpPr>
          <p:cNvPr id="6" name="Textfeld 5">
            <a:extLst>
              <a:ext uri="{FF2B5EF4-FFF2-40B4-BE49-F238E27FC236}">
                <a16:creationId xmlns:a16="http://schemas.microsoft.com/office/drawing/2014/main" id="{026E5A8A-20C7-0A85-FB4E-CD4DA4AC18C7}"/>
              </a:ext>
            </a:extLst>
          </p:cNvPr>
          <p:cNvSpPr txBox="1"/>
          <p:nvPr/>
        </p:nvSpPr>
        <p:spPr>
          <a:xfrm>
            <a:off x="473629" y="6035256"/>
            <a:ext cx="11244742" cy="461665"/>
          </a:xfrm>
          <a:prstGeom prst="rect">
            <a:avLst/>
          </a:prstGeom>
          <a:noFill/>
        </p:spPr>
        <p:txBody>
          <a:bodyPr wrap="square" rtlCol="0">
            <a:spAutoFit/>
          </a:bodyPr>
          <a:lstStyle/>
          <a:p>
            <a:r>
              <a:rPr lang="de-DE" sz="2400" b="1" dirty="0"/>
              <a:t>    -  </a:t>
            </a:r>
            <a:r>
              <a:rPr lang="ru-RU" sz="2400" b="1" dirty="0"/>
              <a:t>Правда</a:t>
            </a:r>
            <a:r>
              <a:rPr lang="de-DE" sz="2400" b="1" dirty="0"/>
              <a:t> (</a:t>
            </a:r>
            <a:r>
              <a:rPr lang="de-DE" sz="2400" dirty="0"/>
              <a:t>UdSSR, Russland) </a:t>
            </a:r>
            <a:r>
              <a:rPr lang="de-DE" sz="2400" b="1" dirty="0"/>
              <a:t>- Wahrheitskommission </a:t>
            </a:r>
            <a:r>
              <a:rPr lang="de-DE" sz="2400" dirty="0"/>
              <a:t>(Iran) - </a:t>
            </a:r>
            <a:r>
              <a:rPr lang="de-DE" sz="2400" b="1" dirty="0"/>
              <a:t>SOCIAL TRUTH </a:t>
            </a:r>
            <a:r>
              <a:rPr lang="de-DE" sz="2400" dirty="0"/>
              <a:t>(USA) </a:t>
            </a:r>
            <a:r>
              <a:rPr lang="de-DE" sz="2400" b="1" dirty="0"/>
              <a:t>–</a:t>
            </a:r>
            <a:endParaRPr lang="de-DE" sz="2400" dirty="0"/>
          </a:p>
        </p:txBody>
      </p:sp>
    </p:spTree>
    <p:extLst>
      <p:ext uri="{BB962C8B-B14F-4D97-AF65-F5344CB8AC3E}">
        <p14:creationId xmlns:p14="http://schemas.microsoft.com/office/powerpoint/2010/main" val="41959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p:txBody>
          <a:bodyPr>
            <a:normAutofit/>
          </a:bodyPr>
          <a:lstStyle/>
          <a:p>
            <a:pPr eaLnBrk="1" hangingPunct="1"/>
            <a:r>
              <a:rPr lang="de-DE" altLang="de-DE" sz="4000" b="1" dirty="0">
                <a:solidFill>
                  <a:srgbClr val="FF0000"/>
                </a:solidFill>
              </a:rPr>
              <a:t>Ratgeber für Autokraten: IL PRINZIPE (Der Fürst)</a:t>
            </a:r>
          </a:p>
        </p:txBody>
      </p:sp>
      <p:sp>
        <p:nvSpPr>
          <p:cNvPr id="30723" name="Inhaltsplatzhalter 2"/>
          <p:cNvSpPr>
            <a:spLocks noGrp="1"/>
          </p:cNvSpPr>
          <p:nvPr>
            <p:ph sz="half" idx="1"/>
          </p:nvPr>
        </p:nvSpPr>
        <p:spPr/>
        <p:txBody>
          <a:bodyPr>
            <a:normAutofit fontScale="92500" lnSpcReduction="10000"/>
          </a:bodyPr>
          <a:lstStyle/>
          <a:p>
            <a:pPr eaLnBrk="1" hangingPunct="1"/>
            <a:r>
              <a:rPr lang="de-DE" altLang="de-DE" sz="3200" dirty="0">
                <a:solidFill>
                  <a:schemeClr val="bg1"/>
                </a:solidFill>
              </a:rPr>
              <a:t>„Ein kluger Herrscher kann und darf (…) sein Wort nicht halten, wenn ihm dies zum Nachteil gereicht und wenn die Gründe fortgefallen sind, die ihn veranlasst haben, sein Versprechen zu geben.“</a:t>
            </a:r>
          </a:p>
          <a:p>
            <a:pPr eaLnBrk="1" hangingPunct="1">
              <a:buFont typeface="Arial" panose="020B0604020202020204" pitchFamily="34" charset="0"/>
              <a:buNone/>
            </a:pPr>
            <a:endParaRPr lang="de-DE" altLang="de-DE" sz="1800" dirty="0">
              <a:solidFill>
                <a:schemeClr val="bg1"/>
              </a:solidFill>
            </a:endParaRPr>
          </a:p>
          <a:p>
            <a:pPr eaLnBrk="1" hangingPunct="1">
              <a:buFont typeface="Arial" panose="020B0604020202020204" pitchFamily="34" charset="0"/>
              <a:buNone/>
            </a:pPr>
            <a:r>
              <a:rPr lang="de-DE" altLang="de-DE" sz="2000" dirty="0">
                <a:solidFill>
                  <a:schemeClr val="bg1"/>
                </a:solidFill>
              </a:rPr>
              <a:t>    </a:t>
            </a:r>
            <a:r>
              <a:rPr lang="de-DE" altLang="de-DE" dirty="0" err="1">
                <a:solidFill>
                  <a:schemeClr val="bg1"/>
                </a:solidFill>
              </a:rPr>
              <a:t>Niccolò</a:t>
            </a:r>
            <a:r>
              <a:rPr lang="de-DE" altLang="de-DE" dirty="0">
                <a:solidFill>
                  <a:schemeClr val="bg1"/>
                </a:solidFill>
              </a:rPr>
              <a:t> Machiavelli, 1532: Il </a:t>
            </a:r>
            <a:r>
              <a:rPr lang="de-DE" altLang="de-DE" dirty="0" err="1">
                <a:solidFill>
                  <a:schemeClr val="bg1"/>
                </a:solidFill>
              </a:rPr>
              <a:t>Principe</a:t>
            </a:r>
            <a:r>
              <a:rPr lang="de-DE" altLang="de-DE" dirty="0">
                <a:solidFill>
                  <a:schemeClr val="bg1"/>
                </a:solidFill>
              </a:rPr>
              <a:t>, </a:t>
            </a:r>
            <a:r>
              <a:rPr lang="de-DE" altLang="de-DE" dirty="0" err="1">
                <a:solidFill>
                  <a:schemeClr val="bg1"/>
                </a:solidFill>
              </a:rPr>
              <a:t>cap</a:t>
            </a:r>
            <a:r>
              <a:rPr lang="de-DE" altLang="de-DE" dirty="0">
                <a:solidFill>
                  <a:schemeClr val="bg1"/>
                </a:solidFill>
              </a:rPr>
              <a:t>. XVIII, Reclam-Ausgabe 2007, S.137</a:t>
            </a:r>
            <a:r>
              <a:rPr lang="de-DE" altLang="de-DE" dirty="0"/>
              <a:t>.</a:t>
            </a:r>
          </a:p>
        </p:txBody>
      </p:sp>
      <p:pic>
        <p:nvPicPr>
          <p:cNvPr id="30724" name="Inhaltsplatzhalter 4" descr="Niccolo_Machiavell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25683" y="1690688"/>
            <a:ext cx="3127375" cy="3948112"/>
          </a:xfrm>
        </p:spPr>
      </p:pic>
    </p:spTree>
    <p:extLst>
      <p:ext uri="{BB962C8B-B14F-4D97-AF65-F5344CB8AC3E}">
        <p14:creationId xmlns:p14="http://schemas.microsoft.com/office/powerpoint/2010/main" val="40927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p:txBody>
          <a:bodyPr>
            <a:normAutofit/>
          </a:bodyPr>
          <a:lstStyle/>
          <a:p>
            <a:pPr eaLnBrk="1" hangingPunct="1"/>
            <a:r>
              <a:rPr lang="de-DE" altLang="de-DE" sz="4000" b="1" dirty="0">
                <a:solidFill>
                  <a:srgbClr val="FF0000"/>
                </a:solidFill>
              </a:rPr>
              <a:t>Ratgeber für Autokraten: IL PRINZIPE (Der Fürst)</a:t>
            </a:r>
          </a:p>
        </p:txBody>
      </p:sp>
      <p:sp>
        <p:nvSpPr>
          <p:cNvPr id="30723" name="Inhaltsplatzhalter 2"/>
          <p:cNvSpPr>
            <a:spLocks noGrp="1"/>
          </p:cNvSpPr>
          <p:nvPr>
            <p:ph sz="half" idx="1"/>
          </p:nvPr>
        </p:nvSpPr>
        <p:spPr>
          <a:solidFill>
            <a:schemeClr val="tx1"/>
          </a:solidFill>
        </p:spPr>
        <p:txBody>
          <a:bodyPr>
            <a:normAutofit lnSpcReduction="10000"/>
          </a:bodyPr>
          <a:lstStyle/>
          <a:p>
            <a:pPr marL="0" indent="0" eaLnBrk="1" hangingPunct="1">
              <a:buNone/>
            </a:pPr>
            <a:r>
              <a:rPr lang="de-DE" altLang="de-DE" sz="3200" dirty="0">
                <a:solidFill>
                  <a:schemeClr val="bg1"/>
                </a:solidFill>
              </a:rPr>
              <a:t>„Für einen Fürsten ist es also nicht erforderlich, alle (…) guten Eigenschaften wirklich zu besitzen, wohl aber den Anschein zu erwecken, sie zu besitzen.“</a:t>
            </a:r>
          </a:p>
          <a:p>
            <a:pPr eaLnBrk="1" hangingPunct="1">
              <a:buFont typeface="Arial" panose="020B0604020202020204" pitchFamily="34" charset="0"/>
              <a:buNone/>
            </a:pPr>
            <a:endParaRPr lang="de-DE" altLang="de-DE" sz="1800" dirty="0">
              <a:solidFill>
                <a:schemeClr val="bg1"/>
              </a:solidFill>
            </a:endParaRPr>
          </a:p>
          <a:p>
            <a:pPr eaLnBrk="1" hangingPunct="1">
              <a:buFont typeface="Arial" panose="020B0604020202020204" pitchFamily="34" charset="0"/>
              <a:buNone/>
            </a:pPr>
            <a:r>
              <a:rPr lang="de-DE" altLang="de-DE" sz="2000" dirty="0">
                <a:solidFill>
                  <a:schemeClr val="bg1"/>
                </a:solidFill>
              </a:rPr>
              <a:t>    </a:t>
            </a:r>
            <a:r>
              <a:rPr lang="de-DE" altLang="de-DE" dirty="0" err="1">
                <a:solidFill>
                  <a:schemeClr val="bg1"/>
                </a:solidFill>
              </a:rPr>
              <a:t>Niccolò</a:t>
            </a:r>
            <a:r>
              <a:rPr lang="de-DE" altLang="de-DE" dirty="0">
                <a:solidFill>
                  <a:schemeClr val="bg1"/>
                </a:solidFill>
              </a:rPr>
              <a:t> Machiavelli, 1532: Il </a:t>
            </a:r>
            <a:r>
              <a:rPr lang="de-DE" altLang="de-DE" dirty="0" err="1">
                <a:solidFill>
                  <a:schemeClr val="bg1"/>
                </a:solidFill>
              </a:rPr>
              <a:t>Principe</a:t>
            </a:r>
            <a:r>
              <a:rPr lang="de-DE" altLang="de-DE" dirty="0">
                <a:solidFill>
                  <a:schemeClr val="bg1"/>
                </a:solidFill>
              </a:rPr>
              <a:t>, </a:t>
            </a:r>
            <a:r>
              <a:rPr lang="de-DE" altLang="de-DE" dirty="0" err="1">
                <a:solidFill>
                  <a:schemeClr val="bg1"/>
                </a:solidFill>
              </a:rPr>
              <a:t>cap</a:t>
            </a:r>
            <a:r>
              <a:rPr lang="de-DE" altLang="de-DE" dirty="0">
                <a:solidFill>
                  <a:schemeClr val="bg1"/>
                </a:solidFill>
              </a:rPr>
              <a:t>. XVIII, Reclam-Ausgabe 2007, S.139.</a:t>
            </a:r>
          </a:p>
        </p:txBody>
      </p:sp>
      <p:pic>
        <p:nvPicPr>
          <p:cNvPr id="30724" name="Inhaltsplatzhalter 4" descr="Niccolo_Machiavell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25683" y="1690688"/>
            <a:ext cx="3127375" cy="3948112"/>
          </a:xfrm>
        </p:spPr>
      </p:pic>
    </p:spTree>
    <p:extLst>
      <p:ext uri="{BB962C8B-B14F-4D97-AF65-F5344CB8AC3E}">
        <p14:creationId xmlns:p14="http://schemas.microsoft.com/office/powerpoint/2010/main" val="119889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p:txBody>
          <a:bodyPr>
            <a:normAutofit/>
          </a:bodyPr>
          <a:lstStyle/>
          <a:p>
            <a:pPr eaLnBrk="1" hangingPunct="1"/>
            <a:r>
              <a:rPr lang="de-DE" altLang="de-DE" sz="4000" b="1" dirty="0">
                <a:solidFill>
                  <a:srgbClr val="FF0000"/>
                </a:solidFill>
              </a:rPr>
              <a:t>Ratgeber für Autokraten: IL PRINZIPE (Der Fürst)</a:t>
            </a:r>
          </a:p>
        </p:txBody>
      </p:sp>
      <p:sp>
        <p:nvSpPr>
          <p:cNvPr id="30723" name="Inhaltsplatzhalter 2"/>
          <p:cNvSpPr>
            <a:spLocks noGrp="1"/>
          </p:cNvSpPr>
          <p:nvPr>
            <p:ph sz="half" idx="1"/>
          </p:nvPr>
        </p:nvSpPr>
        <p:spPr/>
        <p:txBody>
          <a:bodyPr>
            <a:normAutofit lnSpcReduction="10000"/>
          </a:bodyPr>
          <a:lstStyle/>
          <a:p>
            <a:pPr eaLnBrk="1" hangingPunct="1"/>
            <a:r>
              <a:rPr lang="de-DE" altLang="de-DE" sz="3200" dirty="0">
                <a:solidFill>
                  <a:schemeClr val="bg1"/>
                </a:solidFill>
              </a:rPr>
              <a:t>„Die </a:t>
            </a:r>
            <a:r>
              <a:rPr lang="de-DE" altLang="de-DE" sz="3200" b="1" dirty="0">
                <a:solidFill>
                  <a:srgbClr val="FF0000"/>
                </a:solidFill>
              </a:rPr>
              <a:t>Menschen sind so einfältig </a:t>
            </a:r>
            <a:r>
              <a:rPr lang="de-DE" altLang="de-DE" sz="3200" dirty="0">
                <a:solidFill>
                  <a:schemeClr val="bg1"/>
                </a:solidFill>
              </a:rPr>
              <a:t>und gehorchen so sehr den Bedürfnissen des Augenblicks, dass derjenige, stets jemanden finden wird, der sich betrügen lässt.“ </a:t>
            </a:r>
          </a:p>
          <a:p>
            <a:pPr eaLnBrk="1" hangingPunct="1">
              <a:buFont typeface="Arial" panose="020B0604020202020204" pitchFamily="34" charset="0"/>
              <a:buNone/>
            </a:pPr>
            <a:endParaRPr lang="de-DE" altLang="de-DE" sz="1800" dirty="0">
              <a:solidFill>
                <a:schemeClr val="bg1"/>
              </a:solidFill>
            </a:endParaRPr>
          </a:p>
          <a:p>
            <a:pPr eaLnBrk="1" hangingPunct="1">
              <a:buFont typeface="Arial" panose="020B0604020202020204" pitchFamily="34" charset="0"/>
              <a:buNone/>
            </a:pPr>
            <a:r>
              <a:rPr lang="de-DE" altLang="de-DE" sz="2000" dirty="0">
                <a:solidFill>
                  <a:schemeClr val="bg1"/>
                </a:solidFill>
              </a:rPr>
              <a:t>    </a:t>
            </a:r>
            <a:r>
              <a:rPr lang="de-DE" altLang="de-DE" dirty="0" err="1">
                <a:solidFill>
                  <a:schemeClr val="bg1"/>
                </a:solidFill>
              </a:rPr>
              <a:t>Niccolò</a:t>
            </a:r>
            <a:r>
              <a:rPr lang="de-DE" altLang="de-DE" dirty="0">
                <a:solidFill>
                  <a:schemeClr val="bg1"/>
                </a:solidFill>
              </a:rPr>
              <a:t> Machiavelli, 1532: Il </a:t>
            </a:r>
            <a:r>
              <a:rPr lang="de-DE" altLang="de-DE" dirty="0" err="1">
                <a:solidFill>
                  <a:schemeClr val="bg1"/>
                </a:solidFill>
              </a:rPr>
              <a:t>Principe</a:t>
            </a:r>
            <a:r>
              <a:rPr lang="de-DE" altLang="de-DE" dirty="0">
                <a:solidFill>
                  <a:schemeClr val="bg1"/>
                </a:solidFill>
              </a:rPr>
              <a:t>, </a:t>
            </a:r>
            <a:r>
              <a:rPr lang="de-DE" altLang="de-DE" dirty="0" err="1">
                <a:solidFill>
                  <a:schemeClr val="bg1"/>
                </a:solidFill>
              </a:rPr>
              <a:t>cap</a:t>
            </a:r>
            <a:r>
              <a:rPr lang="de-DE" altLang="de-DE" dirty="0">
                <a:solidFill>
                  <a:schemeClr val="bg1"/>
                </a:solidFill>
              </a:rPr>
              <a:t>. XVIII, Reclam-Ausgabe 2007, S.139.</a:t>
            </a:r>
          </a:p>
        </p:txBody>
      </p:sp>
      <p:pic>
        <p:nvPicPr>
          <p:cNvPr id="30724" name="Inhaltsplatzhalter 4" descr="Niccolo_Machiavell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25683" y="1690688"/>
            <a:ext cx="3127375" cy="3948112"/>
          </a:xfrm>
        </p:spPr>
      </p:pic>
    </p:spTree>
    <p:extLst>
      <p:ext uri="{BB962C8B-B14F-4D97-AF65-F5344CB8AC3E}">
        <p14:creationId xmlns:p14="http://schemas.microsoft.com/office/powerpoint/2010/main" val="15463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a:solidFill>
            <a:schemeClr val="tx1"/>
          </a:solidFill>
        </p:spPr>
        <p:txBody>
          <a:bodyPr>
            <a:normAutofit/>
          </a:bodyPr>
          <a:lstStyle/>
          <a:p>
            <a:pPr eaLnBrk="1" hangingPunct="1"/>
            <a:r>
              <a:rPr lang="de-DE" altLang="de-DE" b="1" dirty="0">
                <a:solidFill>
                  <a:srgbClr val="FF0000"/>
                </a:solidFill>
              </a:rPr>
              <a:t>Von Machiavelli lernen heißt „siegen lernen“?</a:t>
            </a:r>
          </a:p>
        </p:txBody>
      </p:sp>
      <p:sp>
        <p:nvSpPr>
          <p:cNvPr id="30723" name="Inhaltsplatzhalter 2"/>
          <p:cNvSpPr>
            <a:spLocks noGrp="1"/>
          </p:cNvSpPr>
          <p:nvPr>
            <p:ph sz="half" idx="1"/>
          </p:nvPr>
        </p:nvSpPr>
        <p:spPr>
          <a:xfrm>
            <a:off x="838200" y="1825625"/>
            <a:ext cx="5021911" cy="4351338"/>
          </a:xfrm>
        </p:spPr>
        <p:txBody>
          <a:bodyPr>
            <a:normAutofit fontScale="77500" lnSpcReduction="20000"/>
          </a:bodyPr>
          <a:lstStyle/>
          <a:p>
            <a:pPr marL="0" indent="0" eaLnBrk="1" hangingPunct="1">
              <a:buNone/>
            </a:pPr>
            <a:r>
              <a:rPr lang="de-DE" altLang="de-DE" sz="3200" dirty="0">
                <a:solidFill>
                  <a:schemeClr val="bg1"/>
                </a:solidFill>
              </a:rPr>
              <a:t> „Ein Fürst muss also sehr darauf achten, dass nie ein Wort über seine Lippen kommt, das nicht von den fünf vorgenannten Eigenschaften geprägt ist und dass er, wenn man ihn sieht und hört, ganz von </a:t>
            </a:r>
            <a:r>
              <a:rPr lang="de-DE" altLang="de-DE" sz="3200" b="1" dirty="0">
                <a:solidFill>
                  <a:schemeClr val="bg1"/>
                </a:solidFill>
              </a:rPr>
              <a:t>Milde</a:t>
            </a:r>
            <a:r>
              <a:rPr lang="de-DE" altLang="de-DE" sz="3200" dirty="0">
                <a:solidFill>
                  <a:schemeClr val="bg1"/>
                </a:solidFill>
              </a:rPr>
              <a:t>, </a:t>
            </a:r>
            <a:r>
              <a:rPr lang="de-DE" altLang="de-DE" sz="3200" b="1" dirty="0">
                <a:solidFill>
                  <a:schemeClr val="bg1"/>
                </a:solidFill>
              </a:rPr>
              <a:t>Treue, Aufrichtigkeit, Menschlichkeit </a:t>
            </a:r>
            <a:r>
              <a:rPr lang="de-DE" altLang="de-DE" sz="3200" dirty="0">
                <a:solidFill>
                  <a:schemeClr val="bg1"/>
                </a:solidFill>
              </a:rPr>
              <a:t>und </a:t>
            </a:r>
            <a:r>
              <a:rPr lang="de-DE" altLang="de-DE" sz="3200" b="1" dirty="0">
                <a:solidFill>
                  <a:srgbClr val="FF0000"/>
                </a:solidFill>
              </a:rPr>
              <a:t>Frömmigkeit</a:t>
            </a:r>
            <a:r>
              <a:rPr lang="de-DE" altLang="de-DE" sz="3200" dirty="0">
                <a:solidFill>
                  <a:schemeClr val="bg1"/>
                </a:solidFill>
              </a:rPr>
              <a:t> erfüllt scheint. Und es gibt keine Eigenschaft, deren Besitz vorzutäuschen, notweniger ist, als die letztgenannte.“ </a:t>
            </a:r>
          </a:p>
          <a:p>
            <a:pPr eaLnBrk="1" hangingPunct="1">
              <a:buFont typeface="Arial" panose="020B0604020202020204" pitchFamily="34" charset="0"/>
              <a:buNone/>
            </a:pPr>
            <a:endParaRPr lang="de-DE" altLang="de-DE" sz="1800" dirty="0">
              <a:solidFill>
                <a:schemeClr val="bg1"/>
              </a:solidFill>
            </a:endParaRPr>
          </a:p>
          <a:p>
            <a:pPr eaLnBrk="1" hangingPunct="1">
              <a:buFont typeface="Arial" panose="020B0604020202020204" pitchFamily="34" charset="0"/>
              <a:buNone/>
            </a:pPr>
            <a:r>
              <a:rPr lang="de-DE" altLang="de-DE" dirty="0" err="1">
                <a:solidFill>
                  <a:schemeClr val="bg1"/>
                </a:solidFill>
              </a:rPr>
              <a:t>Niccolò</a:t>
            </a:r>
            <a:r>
              <a:rPr lang="de-DE" altLang="de-DE" dirty="0">
                <a:solidFill>
                  <a:schemeClr val="bg1"/>
                </a:solidFill>
              </a:rPr>
              <a:t> Machiavelli, 1532: Il </a:t>
            </a:r>
            <a:r>
              <a:rPr lang="de-DE" altLang="de-DE" dirty="0" err="1">
                <a:solidFill>
                  <a:schemeClr val="bg1"/>
                </a:solidFill>
              </a:rPr>
              <a:t>Principe</a:t>
            </a:r>
            <a:r>
              <a:rPr lang="de-DE" altLang="de-DE" dirty="0">
                <a:solidFill>
                  <a:schemeClr val="bg1"/>
                </a:solidFill>
              </a:rPr>
              <a:t>, </a:t>
            </a:r>
            <a:r>
              <a:rPr lang="de-DE" altLang="de-DE" dirty="0" err="1">
                <a:solidFill>
                  <a:schemeClr val="bg1"/>
                </a:solidFill>
              </a:rPr>
              <a:t>cap</a:t>
            </a:r>
            <a:r>
              <a:rPr lang="de-DE" altLang="de-DE" dirty="0">
                <a:solidFill>
                  <a:schemeClr val="bg1"/>
                </a:solidFill>
              </a:rPr>
              <a:t>. XVIII, Reclam-Ausgabe 2007, S.139</a:t>
            </a:r>
            <a:r>
              <a:rPr lang="de-DE" altLang="de-DE" dirty="0"/>
              <a:t>.</a:t>
            </a:r>
          </a:p>
        </p:txBody>
      </p:sp>
      <p:pic>
        <p:nvPicPr>
          <p:cNvPr id="3" name="Inhaltsplatzhalt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25625"/>
            <a:ext cx="5181600" cy="3458059"/>
          </a:xfrm>
        </p:spPr>
      </p:pic>
    </p:spTree>
    <p:extLst>
      <p:ext uri="{BB962C8B-B14F-4D97-AF65-F5344CB8AC3E}">
        <p14:creationId xmlns:p14="http://schemas.microsoft.com/office/powerpoint/2010/main" val="5629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E956C-ED72-BAA4-17E0-B2D3987EFEBE}"/>
              </a:ext>
            </a:extLst>
          </p:cNvPr>
          <p:cNvSpPr>
            <a:spLocks noGrp="1"/>
          </p:cNvSpPr>
          <p:nvPr>
            <p:ph type="title"/>
          </p:nvPr>
        </p:nvSpPr>
        <p:spPr/>
        <p:txBody>
          <a:bodyPr>
            <a:normAutofit/>
          </a:bodyPr>
          <a:lstStyle/>
          <a:p>
            <a:r>
              <a:rPr lang="de-DE" sz="4000" b="1" dirty="0">
                <a:solidFill>
                  <a:schemeClr val="bg1"/>
                </a:solidFill>
              </a:rPr>
              <a:t>Trump </a:t>
            </a:r>
            <a:r>
              <a:rPr lang="de-DE" sz="4000" dirty="0">
                <a:solidFill>
                  <a:schemeClr val="bg1"/>
                </a:solidFill>
              </a:rPr>
              <a:t>und die Bibel: </a:t>
            </a:r>
            <a:r>
              <a:rPr lang="de-DE" sz="4000" dirty="0">
                <a:solidFill>
                  <a:srgbClr val="FF0000"/>
                </a:solidFill>
              </a:rPr>
              <a:t>„</a:t>
            </a:r>
            <a:r>
              <a:rPr lang="de-DE" sz="4000" i="1" dirty="0" err="1">
                <a:solidFill>
                  <a:srgbClr val="FF0000"/>
                </a:solidFill>
              </a:rPr>
              <a:t>Make</a:t>
            </a:r>
            <a:r>
              <a:rPr lang="de-DE" sz="4000" i="1" dirty="0">
                <a:solidFill>
                  <a:srgbClr val="FF0000"/>
                </a:solidFill>
              </a:rPr>
              <a:t> </a:t>
            </a:r>
            <a:r>
              <a:rPr lang="de-DE" sz="4000" i="1" dirty="0" err="1">
                <a:solidFill>
                  <a:srgbClr val="FF0000"/>
                </a:solidFill>
              </a:rPr>
              <a:t>America</a:t>
            </a:r>
            <a:r>
              <a:rPr lang="de-DE" sz="4000" i="1" dirty="0">
                <a:solidFill>
                  <a:srgbClr val="FF0000"/>
                </a:solidFill>
              </a:rPr>
              <a:t> </a:t>
            </a:r>
            <a:r>
              <a:rPr lang="de-DE" sz="4000" i="1" dirty="0" err="1">
                <a:solidFill>
                  <a:srgbClr val="FF0000"/>
                </a:solidFill>
              </a:rPr>
              <a:t>pray</a:t>
            </a:r>
            <a:r>
              <a:rPr lang="de-DE" sz="4000" i="1" dirty="0">
                <a:solidFill>
                  <a:srgbClr val="FF0000"/>
                </a:solidFill>
              </a:rPr>
              <a:t> </a:t>
            </a:r>
            <a:r>
              <a:rPr lang="de-DE" sz="4000" i="1" dirty="0" err="1">
                <a:solidFill>
                  <a:srgbClr val="FF0000"/>
                </a:solidFill>
              </a:rPr>
              <a:t>again</a:t>
            </a:r>
            <a:r>
              <a:rPr lang="de-DE" sz="4000" i="1" dirty="0">
                <a:solidFill>
                  <a:srgbClr val="FF0000"/>
                </a:solidFill>
              </a:rPr>
              <a:t>!</a:t>
            </a:r>
            <a:r>
              <a:rPr lang="de-DE" sz="4000" dirty="0">
                <a:solidFill>
                  <a:srgbClr val="FF0000"/>
                </a:solidFill>
              </a:rPr>
              <a:t>“</a:t>
            </a:r>
          </a:p>
        </p:txBody>
      </p:sp>
      <p:pic>
        <p:nvPicPr>
          <p:cNvPr id="6" name="Inhaltsplatzhalter 5" descr="Ein Bild, das Person, Kleidung, Krawatte, Text enthält.&#10;&#10;KI-generierte Inhalte können fehlerhaft sein.">
            <a:extLst>
              <a:ext uri="{FF2B5EF4-FFF2-40B4-BE49-F238E27FC236}">
                <a16:creationId xmlns:a16="http://schemas.microsoft.com/office/drawing/2014/main" id="{DD47A933-D4C8-B2A2-0C1F-F578636708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90986"/>
            <a:ext cx="5181600" cy="3420615"/>
          </a:xfrm>
        </p:spPr>
      </p:pic>
      <p:sp>
        <p:nvSpPr>
          <p:cNvPr id="4" name="Inhaltsplatzhalter 3">
            <a:extLst>
              <a:ext uri="{FF2B5EF4-FFF2-40B4-BE49-F238E27FC236}">
                <a16:creationId xmlns:a16="http://schemas.microsoft.com/office/drawing/2014/main" id="{337F09FD-1FB8-D89B-5C85-0CE3598F1F8D}"/>
              </a:ext>
            </a:extLst>
          </p:cNvPr>
          <p:cNvSpPr>
            <a:spLocks noGrp="1"/>
          </p:cNvSpPr>
          <p:nvPr>
            <p:ph sz="half" idx="2"/>
          </p:nvPr>
        </p:nvSpPr>
        <p:spPr/>
        <p:txBody>
          <a:bodyPr>
            <a:normAutofit lnSpcReduction="10000"/>
          </a:bodyPr>
          <a:lstStyle/>
          <a:p>
            <a:pPr>
              <a:spcAft>
                <a:spcPts val="1200"/>
              </a:spcAft>
              <a:buNone/>
            </a:pPr>
            <a:r>
              <a:rPr lang="de-DE" sz="3200" b="1" dirty="0">
                <a:solidFill>
                  <a:srgbClr val="FF0000"/>
                </a:solidFill>
                <a:latin typeface="Times New Roman" panose="02020603050405020304" pitchFamily="18" charset="0"/>
                <a:cs typeface="Times New Roman" panose="02020603050405020304" pitchFamily="18" charset="0"/>
              </a:rPr>
              <a:t>„Alle Amerikaner brauchen eine Bibel zu Hause und ich habe viele. Sie ist mein Lieblingsbuch.“ </a:t>
            </a:r>
            <a:r>
              <a:rPr lang="de-DE" sz="3200" dirty="0">
                <a:solidFill>
                  <a:schemeClr val="bg1"/>
                </a:solidFill>
                <a:latin typeface="Times New Roman" panose="02020603050405020304" pitchFamily="18" charset="0"/>
                <a:cs typeface="Times New Roman" panose="02020603050405020304" pitchFamily="18" charset="0"/>
              </a:rPr>
              <a:t>Das versicherte Trump am 24. März 2024 und wünschte eine </a:t>
            </a:r>
            <a:r>
              <a:rPr lang="de-DE" sz="3200" i="1" dirty="0">
                <a:solidFill>
                  <a:schemeClr val="bg1"/>
                </a:solidFill>
                <a:latin typeface="Times New Roman" panose="02020603050405020304" pitchFamily="18" charset="0"/>
                <a:cs typeface="Times New Roman" panose="02020603050405020304" pitchFamily="18" charset="0"/>
              </a:rPr>
              <a:t>„fröhliche Karwoche</a:t>
            </a:r>
            <a:r>
              <a:rPr lang="de-DE" sz="3200" dirty="0">
                <a:solidFill>
                  <a:schemeClr val="bg1"/>
                </a:solidFill>
                <a:latin typeface="Times New Roman" panose="02020603050405020304" pitchFamily="18" charset="0"/>
                <a:cs typeface="Times New Roman" panose="02020603050405020304" pitchFamily="18" charset="0"/>
              </a:rPr>
              <a:t>“. </a:t>
            </a:r>
            <a:r>
              <a:rPr lang="de-DE" sz="3200" dirty="0">
                <a:solidFill>
                  <a:srgbClr val="FF0000"/>
                </a:solidFill>
                <a:latin typeface="Times New Roman" panose="02020603050405020304" pitchFamily="18" charset="0"/>
                <a:cs typeface="Times New Roman" panose="02020603050405020304" pitchFamily="18" charset="0"/>
              </a:rPr>
              <a:t>„</a:t>
            </a:r>
            <a:r>
              <a:rPr lang="de-DE" sz="3200" b="1" dirty="0">
                <a:solidFill>
                  <a:srgbClr val="FF0000"/>
                </a:solidFill>
                <a:latin typeface="Times New Roman" panose="02020603050405020304" pitchFamily="18" charset="0"/>
                <a:cs typeface="Times New Roman" panose="02020603050405020304" pitchFamily="18" charset="0"/>
              </a:rPr>
              <a:t>Wir müssen Amerika wieder zum Beten bringen.“</a:t>
            </a:r>
          </a:p>
          <a:p>
            <a:endParaRPr lang="de-DE" dirty="0"/>
          </a:p>
        </p:txBody>
      </p:sp>
    </p:spTree>
    <p:extLst>
      <p:ext uri="{BB962C8B-B14F-4D97-AF65-F5344CB8AC3E}">
        <p14:creationId xmlns:p14="http://schemas.microsoft.com/office/powerpoint/2010/main" val="20864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b="1" dirty="0">
                <a:solidFill>
                  <a:srgbClr val="FF0000"/>
                </a:solidFill>
              </a:rPr>
              <a:t>1. September 1939</a:t>
            </a:r>
          </a:p>
        </p:txBody>
      </p:sp>
      <p:pic>
        <p:nvPicPr>
          <p:cNvPr id="6" name="Inhaltsplatzhalt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5629" y="1954988"/>
            <a:ext cx="4358171" cy="4358171"/>
          </a:xfrm>
        </p:spPr>
      </p:pic>
      <p:pic>
        <p:nvPicPr>
          <p:cNvPr id="7" name="Inhaltsplatzhalter 6" descr="Ein Bild, das Text, Buch, Handschrift, Schrift enthält.&#10;&#10;KI-generierte Inhalte können fehlerhaft sein.">
            <a:extLst>
              <a:ext uri="{FF2B5EF4-FFF2-40B4-BE49-F238E27FC236}">
                <a16:creationId xmlns:a16="http://schemas.microsoft.com/office/drawing/2014/main" id="{44415231-6AC0-B8ED-5AB6-723B68893A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84421" y="703046"/>
            <a:ext cx="4138863" cy="5701494"/>
          </a:xfrm>
        </p:spPr>
      </p:pic>
    </p:spTree>
    <p:extLst>
      <p:ext uri="{BB962C8B-B14F-4D97-AF65-F5344CB8AC3E}">
        <p14:creationId xmlns:p14="http://schemas.microsoft.com/office/powerpoint/2010/main" val="5042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7" name="Inhaltsplatzhalter 4" descr="volksempfaenger_59.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95131" y="270835"/>
            <a:ext cx="4586041" cy="6316330"/>
          </a:xfrm>
        </p:spPr>
      </p:pic>
      <p:sp>
        <p:nvSpPr>
          <p:cNvPr id="31748" name="Inhaltsplatzhalter 3"/>
          <p:cNvSpPr>
            <a:spLocks noGrp="1"/>
          </p:cNvSpPr>
          <p:nvPr>
            <p:ph sz="half" idx="2"/>
          </p:nvPr>
        </p:nvSpPr>
        <p:spPr>
          <a:xfrm>
            <a:off x="6172200" y="333955"/>
            <a:ext cx="5181600" cy="5843008"/>
          </a:xfrm>
        </p:spPr>
        <p:txBody>
          <a:bodyPr/>
          <a:lstStyle/>
          <a:p>
            <a:pPr>
              <a:buFont typeface="Arial" panose="020B0604020202020204" pitchFamily="34" charset="0"/>
              <a:buNone/>
            </a:pPr>
            <a:endParaRPr lang="de-DE" altLang="de-DE" sz="3200" dirty="0">
              <a:solidFill>
                <a:srgbClr val="FF0000"/>
              </a:solidFill>
            </a:endParaRPr>
          </a:p>
          <a:p>
            <a:pPr>
              <a:buFont typeface="Arial" panose="020B0604020202020204" pitchFamily="34" charset="0"/>
              <a:buNone/>
            </a:pPr>
            <a:r>
              <a:rPr lang="de-DE" altLang="de-DE" sz="3200" b="1" dirty="0">
                <a:solidFill>
                  <a:srgbClr val="FF0000"/>
                </a:solidFill>
              </a:rPr>
              <a:t>Joseph Goebbels </a:t>
            </a:r>
            <a:r>
              <a:rPr lang="de-DE" altLang="de-DE" sz="3200" dirty="0">
                <a:solidFill>
                  <a:srgbClr val="FF0000"/>
                </a:solidFill>
              </a:rPr>
              <a:t>am 25. März 1933: </a:t>
            </a:r>
            <a:r>
              <a:rPr lang="de-DE" altLang="de-DE" sz="2400" i="1" dirty="0">
                <a:solidFill>
                  <a:schemeClr val="bg1"/>
                </a:solidFill>
              </a:rPr>
              <a:t>(zit. Scherb, </a:t>
            </a:r>
            <a:r>
              <a:rPr lang="de-DE" altLang="de-DE" sz="2400" i="1">
                <a:solidFill>
                  <a:schemeClr val="bg1"/>
                </a:solidFill>
              </a:rPr>
              <a:t>2013, S. 246</a:t>
            </a:r>
            <a:r>
              <a:rPr lang="de-DE" altLang="de-DE" sz="2400" i="1" dirty="0">
                <a:solidFill>
                  <a:schemeClr val="bg1"/>
                </a:solidFill>
              </a:rPr>
              <a:t>)</a:t>
            </a:r>
          </a:p>
          <a:p>
            <a:pPr>
              <a:buFont typeface="Arial" panose="020B0604020202020204" pitchFamily="34" charset="0"/>
              <a:buNone/>
            </a:pPr>
            <a:r>
              <a:rPr lang="de-DE" altLang="de-DE" sz="3200" dirty="0">
                <a:solidFill>
                  <a:schemeClr val="bg1"/>
                </a:solidFill>
              </a:rPr>
              <a:t>„Wenn die anderen Armeen organisieren und Heere aufstellen, </a:t>
            </a:r>
            <a:r>
              <a:rPr lang="de-DE" altLang="de-DE" sz="3200" b="1" u="sng" dirty="0">
                <a:solidFill>
                  <a:srgbClr val="FF0000"/>
                </a:solidFill>
              </a:rPr>
              <a:t>dann wollen wir das Heer der öffentlichen Meinung mobilisieren</a:t>
            </a:r>
            <a:r>
              <a:rPr lang="de-DE" altLang="de-DE" sz="3200" dirty="0">
                <a:solidFill>
                  <a:srgbClr val="FF0000"/>
                </a:solidFill>
              </a:rPr>
              <a:t>, </a:t>
            </a:r>
            <a:r>
              <a:rPr lang="de-DE" altLang="de-DE" sz="3200" dirty="0">
                <a:solidFill>
                  <a:schemeClr val="bg1"/>
                </a:solidFill>
              </a:rPr>
              <a:t>das Heer der geistigen Vereinheitlichung, dann sind wir wirklich die Weichensteller der Zeit.“</a:t>
            </a:r>
            <a:endParaRPr lang="de-DE" altLang="de-DE" sz="3200" baseline="30000" dirty="0">
              <a:solidFill>
                <a:schemeClr val="bg1"/>
              </a:solidFill>
            </a:endParaRPr>
          </a:p>
          <a:p>
            <a:pPr>
              <a:buFont typeface="Arial" panose="020B0604020202020204" pitchFamily="34" charset="0"/>
              <a:buNone/>
            </a:pPr>
            <a:endParaRPr lang="de-DE" altLang="de-DE" sz="1600" dirty="0"/>
          </a:p>
          <a:p>
            <a:pPr>
              <a:buFont typeface="Arial" panose="020B0604020202020204" pitchFamily="34" charset="0"/>
              <a:buNone/>
            </a:pPr>
            <a:endParaRPr lang="de-DE" altLang="de-DE" dirty="0"/>
          </a:p>
        </p:txBody>
      </p:sp>
    </p:spTree>
    <p:extLst>
      <p:ext uri="{BB962C8B-B14F-4D97-AF65-F5344CB8AC3E}">
        <p14:creationId xmlns:p14="http://schemas.microsoft.com/office/powerpoint/2010/main" val="395715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a:solidFill>
                  <a:srgbClr val="FF0000"/>
                </a:solidFill>
              </a:rPr>
              <a:t>Usurpation der „WAHRHEIT“</a:t>
            </a:r>
          </a:p>
        </p:txBody>
      </p:sp>
      <p:sp>
        <p:nvSpPr>
          <p:cNvPr id="3" name="Inhaltsplatzhalter 2"/>
          <p:cNvSpPr>
            <a:spLocks noGrp="1"/>
          </p:cNvSpPr>
          <p:nvPr>
            <p:ph sz="half" idx="1"/>
          </p:nvPr>
        </p:nvSpPr>
        <p:spPr>
          <a:xfrm>
            <a:off x="473629" y="1816000"/>
            <a:ext cx="5403783" cy="4351338"/>
          </a:xfrm>
        </p:spPr>
        <p:txBody>
          <a:bodyPr>
            <a:normAutofit fontScale="40000" lnSpcReduction="20000"/>
          </a:bodyPr>
          <a:lstStyle/>
          <a:p>
            <a:pPr marL="0" indent="0" algn="just">
              <a:buNone/>
            </a:pPr>
            <a:r>
              <a:rPr lang="de-DE" sz="6000" dirty="0">
                <a:solidFill>
                  <a:schemeClr val="bg1"/>
                </a:solidFill>
                <a:latin typeface="Times New Roman" panose="02020603050405020304" pitchFamily="18" charset="0"/>
                <a:cs typeface="Times New Roman" panose="02020603050405020304" pitchFamily="18" charset="0"/>
              </a:rPr>
              <a:t>Sowohl </a:t>
            </a:r>
            <a:r>
              <a:rPr lang="de-DE" sz="6000" b="1" dirty="0">
                <a:solidFill>
                  <a:schemeClr val="accent2">
                    <a:lumMod val="75000"/>
                  </a:schemeClr>
                </a:solidFill>
                <a:latin typeface="Times New Roman" panose="02020603050405020304" pitchFamily="18" charset="0"/>
                <a:cs typeface="Times New Roman" panose="02020603050405020304" pitchFamily="18" charset="0"/>
              </a:rPr>
              <a:t>Hitlers</a:t>
            </a:r>
            <a:r>
              <a:rPr lang="de-DE" sz="6000" dirty="0">
                <a:solidFill>
                  <a:schemeClr val="bg1"/>
                </a:solidFill>
                <a:latin typeface="Times New Roman" panose="02020603050405020304" pitchFamily="18" charset="0"/>
                <a:cs typeface="Times New Roman" panose="02020603050405020304" pitchFamily="18" charset="0"/>
              </a:rPr>
              <a:t> (autistischer) Anspruch, Zugang zur </a:t>
            </a:r>
            <a:r>
              <a:rPr lang="de-DE" sz="6000" b="1" dirty="0">
                <a:solidFill>
                  <a:schemeClr val="bg1"/>
                </a:solidFill>
                <a:latin typeface="Times New Roman" panose="02020603050405020304" pitchFamily="18" charset="0"/>
                <a:cs typeface="Times New Roman" panose="02020603050405020304" pitchFamily="18" charset="0"/>
              </a:rPr>
              <a:t>‚</a:t>
            </a:r>
            <a:r>
              <a:rPr lang="de-DE" sz="6000" b="1" dirty="0">
                <a:solidFill>
                  <a:schemeClr val="accent2">
                    <a:lumMod val="75000"/>
                  </a:schemeClr>
                </a:solidFill>
                <a:latin typeface="Times New Roman" panose="02020603050405020304" pitchFamily="18" charset="0"/>
                <a:cs typeface="Times New Roman" panose="02020603050405020304" pitchFamily="18" charset="0"/>
              </a:rPr>
              <a:t>Vorsehung‘ </a:t>
            </a:r>
            <a:r>
              <a:rPr lang="de-DE" sz="6000" dirty="0">
                <a:solidFill>
                  <a:schemeClr val="bg1"/>
                </a:solidFill>
                <a:latin typeface="Times New Roman" panose="02020603050405020304" pitchFamily="18" charset="0"/>
                <a:cs typeface="Times New Roman" panose="02020603050405020304" pitchFamily="18" charset="0"/>
              </a:rPr>
              <a:t>zu haben, als auch die angeblich unabweisbaren Erkenntnisse des wissenschaftlichen Sozialismus - u.a. beruhend auf </a:t>
            </a:r>
            <a:r>
              <a:rPr lang="de-DE" sz="6000" b="1" dirty="0">
                <a:solidFill>
                  <a:srgbClr val="FF0000"/>
                </a:solidFill>
                <a:latin typeface="Times New Roman" panose="02020603050405020304" pitchFamily="18" charset="0"/>
                <a:cs typeface="Times New Roman" panose="02020603050405020304" pitchFamily="18" charset="0"/>
              </a:rPr>
              <a:t>Lenins</a:t>
            </a:r>
            <a:r>
              <a:rPr lang="de-DE" sz="6000" dirty="0">
                <a:solidFill>
                  <a:srgbClr val="FF0000"/>
                </a:solidFill>
                <a:latin typeface="Times New Roman" panose="02020603050405020304" pitchFamily="18" charset="0"/>
                <a:cs typeface="Times New Roman" panose="02020603050405020304" pitchFamily="18" charset="0"/>
              </a:rPr>
              <a:t> </a:t>
            </a:r>
            <a:r>
              <a:rPr lang="de-DE" sz="6000" dirty="0">
                <a:solidFill>
                  <a:schemeClr val="bg1"/>
                </a:solidFill>
                <a:latin typeface="Times New Roman" panose="02020603050405020304" pitchFamily="18" charset="0"/>
                <a:cs typeface="Times New Roman" panose="02020603050405020304" pitchFamily="18" charset="0"/>
              </a:rPr>
              <a:t>epistemologischer Behauptung einer </a:t>
            </a:r>
            <a:r>
              <a:rPr lang="de-DE" sz="6000" b="1" dirty="0">
                <a:solidFill>
                  <a:srgbClr val="FF0000"/>
                </a:solidFill>
                <a:latin typeface="Times New Roman" panose="02020603050405020304" pitchFamily="18" charset="0"/>
                <a:cs typeface="Times New Roman" panose="02020603050405020304" pitchFamily="18" charset="0"/>
              </a:rPr>
              <a:t>‚Erkennbarkeit des Ding(s) an sich</a:t>
            </a:r>
            <a:r>
              <a:rPr lang="de-DE" sz="6000" b="1" dirty="0">
                <a:solidFill>
                  <a:schemeClr val="bg1"/>
                </a:solidFill>
                <a:latin typeface="Times New Roman" panose="02020603050405020304" pitchFamily="18" charset="0"/>
                <a:cs typeface="Times New Roman" panose="02020603050405020304" pitchFamily="18" charset="0"/>
              </a:rPr>
              <a:t>‘- </a:t>
            </a:r>
            <a:r>
              <a:rPr lang="de-DE" sz="6000" dirty="0">
                <a:solidFill>
                  <a:schemeClr val="bg1"/>
                </a:solidFill>
                <a:latin typeface="Times New Roman" panose="02020603050405020304" pitchFamily="18" charset="0"/>
                <a:cs typeface="Times New Roman" panose="02020603050405020304" pitchFamily="18" charset="0"/>
              </a:rPr>
              <a:t>mündeten in totalitäre Systeme. Denn: Das vermeintlich ‚objektiv Richtige‘ und ‚Wahre‘ darf offenbar den Anspruch erheben, gegen jedwede abweichende Meinung und sei es auch die Meinung der Mehrheit durchgesetzt zu werden.“ </a:t>
            </a:r>
          </a:p>
          <a:p>
            <a:pPr marL="0" indent="0" algn="just">
              <a:buNone/>
            </a:pPr>
            <a:r>
              <a:rPr lang="de-DE" sz="4200" i="1" dirty="0">
                <a:solidFill>
                  <a:schemeClr val="bg1"/>
                </a:solidFill>
                <a:latin typeface="Times New Roman" panose="02020603050405020304" pitchFamily="18" charset="0"/>
                <a:cs typeface="Times New Roman" panose="02020603050405020304" pitchFamily="18" charset="0"/>
              </a:rPr>
              <a:t>Scherb, Armin, 2023: „Prawda“ - Politik - Politische Bildung, in: POLIS Heft 2-2023, S.15-18, (</a:t>
            </a:r>
            <a:r>
              <a:rPr lang="de-DE" sz="4200" b="1" i="1" dirty="0">
                <a:solidFill>
                  <a:schemeClr val="bg1"/>
                </a:solidFill>
                <a:latin typeface="Times New Roman" panose="02020603050405020304" pitchFamily="18" charset="0"/>
                <a:cs typeface="Times New Roman" panose="02020603050405020304" pitchFamily="18" charset="0"/>
              </a:rPr>
              <a:t>16</a:t>
            </a:r>
            <a:r>
              <a:rPr lang="de-DE" sz="4200" i="1" dirty="0">
                <a:solidFill>
                  <a:schemeClr val="bg1"/>
                </a:solidFill>
                <a:latin typeface="Times New Roman" panose="02020603050405020304" pitchFamily="18" charset="0"/>
                <a:cs typeface="Times New Roman" panose="02020603050405020304" pitchFamily="18" charset="0"/>
              </a:rPr>
              <a:t>).</a:t>
            </a:r>
          </a:p>
          <a:p>
            <a:pPr marL="0" indent="0" algn="just">
              <a:buNone/>
            </a:pPr>
            <a:r>
              <a:rPr lang="de-DE" sz="2400" dirty="0">
                <a:solidFill>
                  <a:schemeClr val="bg1"/>
                </a:solidFill>
              </a:rPr>
              <a:t> </a:t>
            </a:r>
          </a:p>
          <a:p>
            <a:endParaRPr lang="de-DE"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96682"/>
            <a:ext cx="5472563" cy="3322590"/>
          </a:xfrm>
        </p:spPr>
      </p:pic>
      <p:sp>
        <p:nvSpPr>
          <p:cNvPr id="4" name="Textfeld 3">
            <a:extLst>
              <a:ext uri="{FF2B5EF4-FFF2-40B4-BE49-F238E27FC236}">
                <a16:creationId xmlns:a16="http://schemas.microsoft.com/office/drawing/2014/main" id="{2BE6B217-A39E-E6B9-421E-5F59D5662800}"/>
              </a:ext>
            </a:extLst>
          </p:cNvPr>
          <p:cNvSpPr txBox="1"/>
          <p:nvPr/>
        </p:nvSpPr>
        <p:spPr>
          <a:xfrm>
            <a:off x="520557" y="5830985"/>
            <a:ext cx="11244742" cy="461665"/>
          </a:xfrm>
          <a:prstGeom prst="rect">
            <a:avLst/>
          </a:prstGeom>
          <a:noFill/>
        </p:spPr>
        <p:txBody>
          <a:bodyPr wrap="square" rtlCol="0">
            <a:spAutoFit/>
          </a:bodyPr>
          <a:lstStyle/>
          <a:p>
            <a:r>
              <a:rPr lang="de-DE" sz="2400" b="1" dirty="0"/>
              <a:t>     </a:t>
            </a:r>
            <a:r>
              <a:rPr lang="ru-RU" sz="2400" b="1" dirty="0">
                <a:solidFill>
                  <a:srgbClr val="FF0000"/>
                </a:solidFill>
              </a:rPr>
              <a:t>Правда</a:t>
            </a:r>
            <a:r>
              <a:rPr lang="de-DE" sz="2400" b="1" dirty="0">
                <a:solidFill>
                  <a:srgbClr val="FF0000"/>
                </a:solidFill>
              </a:rPr>
              <a:t> (</a:t>
            </a:r>
            <a:r>
              <a:rPr lang="de-DE" sz="2400" dirty="0">
                <a:solidFill>
                  <a:srgbClr val="FF0000"/>
                </a:solidFill>
              </a:rPr>
              <a:t>UdSSR, Russland) </a:t>
            </a:r>
            <a:r>
              <a:rPr lang="de-DE" sz="2400" b="1" dirty="0">
                <a:solidFill>
                  <a:srgbClr val="FF0000"/>
                </a:solidFill>
              </a:rPr>
              <a:t>- SOCIAL TRUTH </a:t>
            </a:r>
            <a:r>
              <a:rPr lang="de-DE" sz="2400" dirty="0">
                <a:solidFill>
                  <a:srgbClr val="FF0000"/>
                </a:solidFill>
              </a:rPr>
              <a:t>(USA) </a:t>
            </a:r>
            <a:r>
              <a:rPr lang="de-DE" sz="2400" b="1" dirty="0">
                <a:solidFill>
                  <a:srgbClr val="FF0000"/>
                </a:solidFill>
              </a:rPr>
              <a:t>–Wahrheitskommission </a:t>
            </a:r>
            <a:r>
              <a:rPr lang="de-DE" sz="2400" dirty="0">
                <a:solidFill>
                  <a:srgbClr val="FF0000"/>
                </a:solidFill>
              </a:rPr>
              <a:t>(Iran)</a:t>
            </a:r>
          </a:p>
        </p:txBody>
      </p:sp>
    </p:spTree>
    <p:extLst>
      <p:ext uri="{BB962C8B-B14F-4D97-AF65-F5344CB8AC3E}">
        <p14:creationId xmlns:p14="http://schemas.microsoft.com/office/powerpoint/2010/main" val="201685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0396" y="609600"/>
            <a:ext cx="10517204" cy="1143000"/>
          </a:xfrm>
        </p:spPr>
        <p:txBody>
          <a:bodyPr rtlCol="0">
            <a:normAutofit fontScale="90000"/>
          </a:bodyPr>
          <a:lstStyle/>
          <a:p>
            <a:pPr>
              <a:defRPr/>
            </a:pPr>
            <a:r>
              <a:rPr lang="de-DE" sz="4000" b="1" dirty="0">
                <a:latin typeface="Times New Roman" panose="02020603050405020304" pitchFamily="18" charset="0"/>
                <a:cs typeface="Times New Roman" panose="02020603050405020304" pitchFamily="18" charset="0"/>
              </a:rPr>
              <a:t>3. Erkenntnistheoretisch-philosophischer  Exkurs</a:t>
            </a:r>
          </a:p>
        </p:txBody>
      </p:sp>
      <p:pic>
        <p:nvPicPr>
          <p:cNvPr id="11267" name="Picture 6" descr="C:\Dokumente und Einstellungen\jf\Desktop\Bilder Symbolische Politik\pipe.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44056" y="2164411"/>
            <a:ext cx="5288280" cy="3701796"/>
          </a:xfrm>
          <a:noFill/>
        </p:spPr>
      </p:pic>
      <p:sp>
        <p:nvSpPr>
          <p:cNvPr id="3076" name="Rectangle 4"/>
          <p:cNvSpPr>
            <a:spLocks noGrp="1" noChangeArrowheads="1"/>
          </p:cNvSpPr>
          <p:nvPr>
            <p:ph type="body" sz="half" idx="2"/>
          </p:nvPr>
        </p:nvSpPr>
        <p:spPr>
          <a:xfrm>
            <a:off x="6096000" y="1981200"/>
            <a:ext cx="5181600" cy="4114800"/>
          </a:xfrm>
        </p:spPr>
        <p:txBody>
          <a:bodyPr>
            <a:normAutofit/>
          </a:bodyPr>
          <a:lstStyle/>
          <a:p>
            <a:r>
              <a:rPr lang="de-DE" sz="3200" dirty="0"/>
              <a:t>MEDIALE INSZENIERUNGEN und die Differenz von </a:t>
            </a:r>
            <a:br>
              <a:rPr lang="de-DE" sz="3200" dirty="0"/>
            </a:br>
            <a:r>
              <a:rPr lang="de-DE" sz="3200" dirty="0"/>
              <a:t>Sein und Darstellung </a:t>
            </a:r>
            <a:endParaRPr lang="de-DE" altLang="de-DE" sz="3200" dirty="0">
              <a:cs typeface="Times New Roman" panose="02020603050405020304" pitchFamily="18" charset="0"/>
            </a:endParaRPr>
          </a:p>
          <a:p>
            <a:pPr eaLnBrk="1" hangingPunct="1"/>
            <a:r>
              <a:rPr lang="de-DE" altLang="de-DE" sz="3200" dirty="0">
                <a:cs typeface="Times New Roman" panose="02020603050405020304" pitchFamily="18" charset="0"/>
              </a:rPr>
              <a:t>René Magrittes </a:t>
            </a:r>
            <a:r>
              <a:rPr lang="de-DE" altLang="de-DE" sz="3200" i="1" dirty="0">
                <a:cs typeface="Times New Roman" panose="02020603050405020304" pitchFamily="18" charset="0"/>
              </a:rPr>
              <a:t>„(Der) Verrat der Bilder“</a:t>
            </a:r>
            <a:r>
              <a:rPr lang="de-DE" altLang="de-DE" sz="3200" dirty="0">
                <a:cs typeface="Times New Roman" panose="02020603050405020304" pitchFamily="18" charset="0"/>
              </a:rPr>
              <a:t> aus dem Jahr 1928/29</a:t>
            </a:r>
            <a:r>
              <a:rPr lang="de-DE" altLang="de-DE" sz="3200" i="1" dirty="0">
                <a:cs typeface="Times New Roman" panose="02020603050405020304" pitchFamily="18" charset="0"/>
              </a:rPr>
              <a:t> </a:t>
            </a:r>
            <a:r>
              <a:rPr lang="de-DE" altLang="de-DE" sz="3200" dirty="0">
                <a:cs typeface="Times New Roman" panose="02020603050405020304" pitchFamily="18" charset="0"/>
              </a:rPr>
              <a:t>führt uns diese (ontische) Differenz vor</a:t>
            </a:r>
            <a:r>
              <a:rPr lang="de-DE" altLang="de-DE" sz="3200" i="1" dirty="0">
                <a:cs typeface="Times New Roman" panose="02020603050405020304" pitchFamily="18" charset="0"/>
              </a:rPr>
              <a:t> </a:t>
            </a:r>
            <a:r>
              <a:rPr lang="de-DE" altLang="de-DE" sz="3200" dirty="0">
                <a:cs typeface="Times New Roman" panose="02020603050405020304" pitchFamily="18" charset="0"/>
              </a:rPr>
              <a:t>Augen. </a:t>
            </a:r>
          </a:p>
        </p:txBody>
      </p:sp>
    </p:spTree>
    <p:extLst>
      <p:ext uri="{BB962C8B-B14F-4D97-AF65-F5344CB8AC3E}">
        <p14:creationId xmlns:p14="http://schemas.microsoft.com/office/powerpoint/2010/main" val="35390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44EF8-6538-6FAD-7D07-C713B5B2E2E1}"/>
              </a:ext>
            </a:extLst>
          </p:cNvPr>
          <p:cNvSpPr>
            <a:spLocks noGrp="1"/>
          </p:cNvSpPr>
          <p:nvPr>
            <p:ph type="title" idx="4294967295"/>
          </p:nvPr>
        </p:nvSpPr>
        <p:spPr>
          <a:xfrm>
            <a:off x="1087654" y="365125"/>
            <a:ext cx="9923647" cy="1325563"/>
          </a:xfrm>
        </p:spPr>
        <p:txBody>
          <a:bodyPr/>
          <a:lstStyle/>
          <a:p>
            <a:r>
              <a:rPr lang="de-DE" dirty="0"/>
              <a:t>Epistemologische Bezugstheorien und …</a:t>
            </a:r>
          </a:p>
        </p:txBody>
      </p:sp>
      <p:sp>
        <p:nvSpPr>
          <p:cNvPr id="8" name="Textfeld 7">
            <a:extLst>
              <a:ext uri="{FF2B5EF4-FFF2-40B4-BE49-F238E27FC236}">
                <a16:creationId xmlns:a16="http://schemas.microsoft.com/office/drawing/2014/main" id="{5E20AD4D-3CB9-5378-4E8A-17D95E8B441E}"/>
              </a:ext>
            </a:extLst>
          </p:cNvPr>
          <p:cNvSpPr txBox="1"/>
          <p:nvPr/>
        </p:nvSpPr>
        <p:spPr>
          <a:xfrm>
            <a:off x="1007165" y="1417424"/>
            <a:ext cx="10177669" cy="1231106"/>
          </a:xfrm>
          <a:prstGeom prst="rect">
            <a:avLst/>
          </a:prstGeom>
          <a:noFill/>
        </p:spPr>
        <p:txBody>
          <a:bodyPr wrap="square" rtlCol="0">
            <a:spAutoFit/>
          </a:bodyPr>
          <a:lstStyle/>
          <a:p>
            <a:r>
              <a:rPr lang="de-DE" sz="2800" dirty="0"/>
              <a:t>…die systemisch-politischen Konsequenzen, entlang der Polarität von  </a:t>
            </a:r>
          </a:p>
          <a:p>
            <a:r>
              <a:rPr lang="de-DE" sz="2800" b="1" dirty="0"/>
              <a:t>         Subjektivismus</a:t>
            </a:r>
            <a:r>
              <a:rPr lang="de-DE" sz="2800" dirty="0"/>
              <a:t>              und         </a:t>
            </a:r>
            <a:r>
              <a:rPr lang="de-DE" sz="2800" b="1" dirty="0"/>
              <a:t>Objektivismus</a:t>
            </a:r>
            <a:r>
              <a:rPr lang="de-DE" sz="2800" dirty="0"/>
              <a:t> </a:t>
            </a:r>
          </a:p>
          <a:p>
            <a:endParaRPr lang="de-DE" dirty="0"/>
          </a:p>
        </p:txBody>
      </p:sp>
      <p:sp>
        <p:nvSpPr>
          <p:cNvPr id="9" name="Textplatzhalter 4">
            <a:extLst>
              <a:ext uri="{FF2B5EF4-FFF2-40B4-BE49-F238E27FC236}">
                <a16:creationId xmlns:a16="http://schemas.microsoft.com/office/drawing/2014/main" id="{CBD39649-F2EC-6276-5658-9834DEB429B1}"/>
              </a:ext>
            </a:extLst>
          </p:cNvPr>
          <p:cNvSpPr txBox="1">
            <a:spLocks/>
          </p:cNvSpPr>
          <p:nvPr/>
        </p:nvSpPr>
        <p:spPr>
          <a:xfrm>
            <a:off x="1087654" y="3049874"/>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der Zugang zur Vorsehung</a:t>
            </a:r>
          </a:p>
          <a:p>
            <a:endParaRPr lang="de-DE" dirty="0"/>
          </a:p>
        </p:txBody>
      </p:sp>
      <p:sp>
        <p:nvSpPr>
          <p:cNvPr id="10" name="Textplatzhalter 6">
            <a:extLst>
              <a:ext uri="{FF2B5EF4-FFF2-40B4-BE49-F238E27FC236}">
                <a16:creationId xmlns:a16="http://schemas.microsoft.com/office/drawing/2014/main" id="{197D9627-6ADA-F6E0-8F08-2CA0C92D1C2F}"/>
              </a:ext>
            </a:extLst>
          </p:cNvPr>
          <p:cNvSpPr txBox="1">
            <a:spLocks/>
          </p:cNvSpPr>
          <p:nvPr/>
        </p:nvSpPr>
        <p:spPr>
          <a:xfrm>
            <a:off x="6095999" y="3000244"/>
            <a:ext cx="5183188" cy="5327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 das „Ding an sich“</a:t>
            </a:r>
          </a:p>
        </p:txBody>
      </p:sp>
      <p:sp>
        <p:nvSpPr>
          <p:cNvPr id="11" name="Inhaltsplatzhalter 5">
            <a:extLst>
              <a:ext uri="{FF2B5EF4-FFF2-40B4-BE49-F238E27FC236}">
                <a16:creationId xmlns:a16="http://schemas.microsoft.com/office/drawing/2014/main" id="{FCAB93E1-C2E9-7CC3-79F6-711743644493}"/>
              </a:ext>
            </a:extLst>
          </p:cNvPr>
          <p:cNvSpPr txBox="1">
            <a:spLocks/>
          </p:cNvSpPr>
          <p:nvPr/>
        </p:nvSpPr>
        <p:spPr>
          <a:xfrm>
            <a:off x="1087654" y="3598282"/>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Subjektivismus – die charismatische Persönlichkeit</a:t>
            </a:r>
          </a:p>
          <a:p>
            <a:r>
              <a:rPr lang="de-DE" dirty="0"/>
              <a:t>Radikaler Konstruktivismus </a:t>
            </a:r>
          </a:p>
        </p:txBody>
      </p:sp>
      <p:sp>
        <p:nvSpPr>
          <p:cNvPr id="12" name="Inhaltsplatzhalter 7">
            <a:extLst>
              <a:ext uri="{FF2B5EF4-FFF2-40B4-BE49-F238E27FC236}">
                <a16:creationId xmlns:a16="http://schemas.microsoft.com/office/drawing/2014/main" id="{A57FEC9E-AB22-D497-8774-E1D729348E84}"/>
              </a:ext>
            </a:extLst>
          </p:cNvPr>
          <p:cNvSpPr txBox="1">
            <a:spLocks/>
          </p:cNvSpPr>
          <p:nvPr/>
        </p:nvSpPr>
        <p:spPr>
          <a:xfrm>
            <a:off x="6095999" y="3498910"/>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Essentialismus – Wesenserkenntnis</a:t>
            </a:r>
          </a:p>
          <a:p>
            <a:r>
              <a:rPr lang="de-DE" dirty="0"/>
              <a:t>Phänomenologie (Husserl)</a:t>
            </a:r>
          </a:p>
        </p:txBody>
      </p:sp>
      <p:sp>
        <p:nvSpPr>
          <p:cNvPr id="13" name="Textfeld 12">
            <a:extLst>
              <a:ext uri="{FF2B5EF4-FFF2-40B4-BE49-F238E27FC236}">
                <a16:creationId xmlns:a16="http://schemas.microsoft.com/office/drawing/2014/main" id="{2F340359-AE6A-6F99-9320-6B02B1DF6003}"/>
              </a:ext>
            </a:extLst>
          </p:cNvPr>
          <p:cNvSpPr txBox="1"/>
          <p:nvPr/>
        </p:nvSpPr>
        <p:spPr>
          <a:xfrm>
            <a:off x="1007165" y="5159310"/>
            <a:ext cx="5238276" cy="1107996"/>
          </a:xfrm>
          <a:prstGeom prst="rect">
            <a:avLst/>
          </a:prstGeom>
          <a:noFill/>
        </p:spPr>
        <p:txBody>
          <a:bodyPr wrap="square" rtlCol="0">
            <a:spAutoFit/>
          </a:bodyPr>
          <a:lstStyle/>
          <a:p>
            <a:r>
              <a:rPr lang="de-DE" sz="2400" b="1" dirty="0"/>
              <a:t>Bei einer einseitigen Fokussierung </a:t>
            </a:r>
          </a:p>
          <a:p>
            <a:r>
              <a:rPr lang="de-DE" sz="2400" b="1" dirty="0"/>
              <a:t>landet man jeweils im Totalitarismus.</a:t>
            </a:r>
          </a:p>
          <a:p>
            <a:endParaRPr lang="de-DE" dirty="0"/>
          </a:p>
        </p:txBody>
      </p:sp>
      <p:sp>
        <p:nvSpPr>
          <p:cNvPr id="14" name="Pfeil: nach unten 13">
            <a:extLst>
              <a:ext uri="{FF2B5EF4-FFF2-40B4-BE49-F238E27FC236}">
                <a16:creationId xmlns:a16="http://schemas.microsoft.com/office/drawing/2014/main" id="{05503BC1-B81E-6CA0-BCBF-9B8975E47758}"/>
              </a:ext>
            </a:extLst>
          </p:cNvPr>
          <p:cNvSpPr/>
          <p:nvPr/>
        </p:nvSpPr>
        <p:spPr>
          <a:xfrm>
            <a:off x="2897203" y="2348563"/>
            <a:ext cx="693019" cy="6193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a:extLst>
              <a:ext uri="{FF2B5EF4-FFF2-40B4-BE49-F238E27FC236}">
                <a16:creationId xmlns:a16="http://schemas.microsoft.com/office/drawing/2014/main" id="{8FBA98A8-3A0A-2CE3-D113-923C8A9C26C4}"/>
              </a:ext>
            </a:extLst>
          </p:cNvPr>
          <p:cNvSpPr/>
          <p:nvPr/>
        </p:nvSpPr>
        <p:spPr>
          <a:xfrm>
            <a:off x="7190072" y="2348564"/>
            <a:ext cx="625642" cy="6193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rechts 2">
            <a:extLst>
              <a:ext uri="{FF2B5EF4-FFF2-40B4-BE49-F238E27FC236}">
                <a16:creationId xmlns:a16="http://schemas.microsoft.com/office/drawing/2014/main" id="{0879DA33-51A0-B180-F9BA-238413DD7263}"/>
              </a:ext>
            </a:extLst>
          </p:cNvPr>
          <p:cNvSpPr/>
          <p:nvPr/>
        </p:nvSpPr>
        <p:spPr>
          <a:xfrm>
            <a:off x="6245441" y="5003977"/>
            <a:ext cx="5384905" cy="12633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161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0ADCC-66EB-4AE7-02F7-597575940B3F}"/>
              </a:ext>
            </a:extLst>
          </p:cNvPr>
          <p:cNvSpPr>
            <a:spLocks noGrp="1"/>
          </p:cNvSpPr>
          <p:nvPr>
            <p:ph type="title"/>
          </p:nvPr>
        </p:nvSpPr>
        <p:spPr/>
        <p:txBody>
          <a:bodyPr/>
          <a:lstStyle/>
          <a:p>
            <a:r>
              <a:rPr lang="de-DE" dirty="0"/>
              <a:t>Wahrheit, Politik und politische Urteilsbildung</a:t>
            </a:r>
          </a:p>
        </p:txBody>
      </p:sp>
      <p:sp>
        <p:nvSpPr>
          <p:cNvPr id="3" name="Inhaltsplatzhalter 2">
            <a:extLst>
              <a:ext uri="{FF2B5EF4-FFF2-40B4-BE49-F238E27FC236}">
                <a16:creationId xmlns:a16="http://schemas.microsoft.com/office/drawing/2014/main" id="{2CDDC3E2-DE5C-7424-4F99-8D82E4A34C1C}"/>
              </a:ext>
            </a:extLst>
          </p:cNvPr>
          <p:cNvSpPr>
            <a:spLocks noGrp="1"/>
          </p:cNvSpPr>
          <p:nvPr>
            <p:ph idx="1"/>
          </p:nvPr>
        </p:nvSpPr>
        <p:spPr/>
        <p:txBody>
          <a:bodyPr/>
          <a:lstStyle/>
          <a:p>
            <a:pPr marL="0" indent="0">
              <a:buNone/>
            </a:pPr>
            <a:r>
              <a:rPr lang="de-DE" dirty="0"/>
              <a:t>Einleitung: Der Fall Prigoschin</a:t>
            </a:r>
          </a:p>
          <a:p>
            <a:pPr marL="0" indent="0">
              <a:buNone/>
            </a:pPr>
            <a:endParaRPr lang="de-DE" dirty="0"/>
          </a:p>
          <a:p>
            <a:pPr marL="514350" indent="-514350">
              <a:buAutoNum type="arabicPeriod"/>
            </a:pPr>
            <a:r>
              <a:rPr lang="de-DE" dirty="0"/>
              <a:t>„Flood </a:t>
            </a:r>
            <a:r>
              <a:rPr lang="de-DE" dirty="0" err="1"/>
              <a:t>the</a:t>
            </a:r>
            <a:r>
              <a:rPr lang="de-DE" dirty="0"/>
              <a:t> </a:t>
            </a:r>
            <a:r>
              <a:rPr lang="de-DE" dirty="0" err="1"/>
              <a:t>zone</a:t>
            </a:r>
            <a:r>
              <a:rPr lang="de-DE" dirty="0"/>
              <a:t>!“ - Sind Wahrheiten nicht mehr relevant?</a:t>
            </a:r>
          </a:p>
          <a:p>
            <a:pPr marL="514350" indent="-514350">
              <a:buAutoNum type="arabicPeriod"/>
            </a:pPr>
            <a:r>
              <a:rPr lang="de-DE" dirty="0"/>
              <a:t>Machiavellis Ratgeber für Autokraten</a:t>
            </a:r>
          </a:p>
          <a:p>
            <a:pPr marL="514350" indent="-514350">
              <a:buAutoNum type="arabicPeriod"/>
            </a:pPr>
            <a:r>
              <a:rPr lang="de-DE" dirty="0"/>
              <a:t>Exkurs: Erkenntnistheoretisch-philosophische Aspekte</a:t>
            </a:r>
          </a:p>
          <a:p>
            <a:pPr marL="514350" indent="-514350">
              <a:buAutoNum type="arabicPeriod"/>
            </a:pPr>
            <a:r>
              <a:rPr lang="de-DE" dirty="0"/>
              <a:t>Politik mit der Wahrheit: Prawda und </a:t>
            </a:r>
            <a:r>
              <a:rPr lang="de-DE" dirty="0" err="1"/>
              <a:t>Social</a:t>
            </a:r>
            <a:r>
              <a:rPr lang="de-DE" dirty="0"/>
              <a:t> Truth</a:t>
            </a:r>
          </a:p>
          <a:p>
            <a:pPr marL="0" indent="0">
              <a:buNone/>
            </a:pPr>
            <a:endParaRPr lang="de-DE" dirty="0"/>
          </a:p>
          <a:p>
            <a:pPr marL="0" indent="0">
              <a:buNone/>
            </a:pPr>
            <a:r>
              <a:rPr lang="de-DE" dirty="0"/>
              <a:t>Schluss: Ausblick – Vortrag „Die Krise der Demokratie“</a:t>
            </a:r>
          </a:p>
          <a:p>
            <a:pPr marL="514350" indent="-514350">
              <a:buAutoNum type="arabicPeriod"/>
            </a:pPr>
            <a:endParaRPr lang="de-DE" dirty="0"/>
          </a:p>
          <a:p>
            <a:endParaRPr lang="de-DE" dirty="0"/>
          </a:p>
        </p:txBody>
      </p:sp>
    </p:spTree>
    <p:extLst>
      <p:ext uri="{BB962C8B-B14F-4D97-AF65-F5344CB8AC3E}">
        <p14:creationId xmlns:p14="http://schemas.microsoft.com/office/powerpoint/2010/main" val="407617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…die politische(n) Konsequenzen: </a:t>
            </a:r>
            <a:r>
              <a:rPr lang="de-DE" sz="3600" b="1" dirty="0"/>
              <a:t>Totalitarismus</a:t>
            </a:r>
          </a:p>
        </p:txBody>
      </p:sp>
      <p:sp>
        <p:nvSpPr>
          <p:cNvPr id="3" name="Textplatzhalter 2"/>
          <p:cNvSpPr>
            <a:spLocks noGrp="1"/>
          </p:cNvSpPr>
          <p:nvPr>
            <p:ph type="body" idx="1"/>
          </p:nvPr>
        </p:nvSpPr>
        <p:spPr>
          <a:xfrm>
            <a:off x="839788" y="1681163"/>
            <a:ext cx="5157787" cy="505446"/>
          </a:xfrm>
        </p:spPr>
        <p:txBody>
          <a:bodyPr/>
          <a:lstStyle/>
          <a:p>
            <a:r>
              <a:rPr lang="de-DE" dirty="0"/>
              <a:t>Subjektivistischer Wahrheitsanspruch</a:t>
            </a:r>
          </a:p>
        </p:txBody>
      </p:sp>
      <p:sp>
        <p:nvSpPr>
          <p:cNvPr id="4" name="Inhaltsplatzhalter 3"/>
          <p:cNvSpPr>
            <a:spLocks noGrp="1"/>
          </p:cNvSpPr>
          <p:nvPr>
            <p:ph sz="half" idx="2"/>
          </p:nvPr>
        </p:nvSpPr>
        <p:spPr/>
        <p:txBody>
          <a:bodyPr>
            <a:normAutofit fontScale="92500"/>
          </a:bodyPr>
          <a:lstStyle/>
          <a:p>
            <a:r>
              <a:rPr lang="de-DE" dirty="0"/>
              <a:t>Kapriziert man sich einseitig auf den </a:t>
            </a:r>
            <a:r>
              <a:rPr lang="de-DE" b="1" dirty="0"/>
              <a:t>Subjektivismus</a:t>
            </a:r>
            <a:r>
              <a:rPr lang="de-DE" dirty="0"/>
              <a:t>, so stellt selbst das formale Kriterium eines (zumindest </a:t>
            </a:r>
            <a:r>
              <a:rPr lang="de-DE" i="1" dirty="0"/>
              <a:t>phänotypischen</a:t>
            </a:r>
            <a:r>
              <a:rPr lang="de-DE" dirty="0"/>
              <a:t>) Konsenses keine Schutzgarantie dar gegen ein Abgleiten in den Totalitarismus. (In totalitären Systemen wie Nordkorea wird permanent gejubelt – </a:t>
            </a:r>
            <a:r>
              <a:rPr lang="de-DE" i="1" dirty="0"/>
              <a:t>Konsens</a:t>
            </a:r>
            <a:r>
              <a:rPr lang="de-DE" dirty="0"/>
              <a:t>???) </a:t>
            </a:r>
          </a:p>
        </p:txBody>
      </p:sp>
      <p:sp>
        <p:nvSpPr>
          <p:cNvPr id="5" name="Textplatzhalter 4"/>
          <p:cNvSpPr>
            <a:spLocks noGrp="1"/>
          </p:cNvSpPr>
          <p:nvPr>
            <p:ph type="body" sz="quarter" idx="3"/>
          </p:nvPr>
        </p:nvSpPr>
        <p:spPr>
          <a:xfrm>
            <a:off x="6172200" y="1681163"/>
            <a:ext cx="5183188" cy="505446"/>
          </a:xfrm>
        </p:spPr>
        <p:txBody>
          <a:bodyPr/>
          <a:lstStyle/>
          <a:p>
            <a:r>
              <a:rPr lang="de-DE" dirty="0"/>
              <a:t>Objektivistischer Wahrheitsanspruch</a:t>
            </a:r>
          </a:p>
        </p:txBody>
      </p:sp>
      <p:sp>
        <p:nvSpPr>
          <p:cNvPr id="6" name="Inhaltsplatzhalter 5"/>
          <p:cNvSpPr>
            <a:spLocks noGrp="1"/>
          </p:cNvSpPr>
          <p:nvPr>
            <p:ph sz="quarter" idx="4"/>
          </p:nvPr>
        </p:nvSpPr>
        <p:spPr/>
        <p:txBody>
          <a:bodyPr>
            <a:normAutofit fontScale="92500" lnSpcReduction="20000"/>
          </a:bodyPr>
          <a:lstStyle/>
          <a:p>
            <a:r>
              <a:rPr lang="de-DE" dirty="0"/>
              <a:t>Kapriziert man sich einseitig auf den </a:t>
            </a:r>
            <a:r>
              <a:rPr lang="de-DE" b="1" dirty="0" err="1"/>
              <a:t>Objektivismus</a:t>
            </a:r>
            <a:r>
              <a:rPr lang="de-DE" dirty="0"/>
              <a:t> – etwa auf das Naturrecht – so ist spätestens seit dem sog. </a:t>
            </a:r>
            <a:r>
              <a:rPr lang="de-DE" i="1" dirty="0" err="1"/>
              <a:t>linguistic</a:t>
            </a:r>
            <a:r>
              <a:rPr lang="de-DE" i="1" dirty="0"/>
              <a:t> turn</a:t>
            </a:r>
            <a:r>
              <a:rPr lang="de-DE" dirty="0"/>
              <a:t> klar, dass auch das Naturrecht interpretiert werden muss, so dass es keine Garantie gegen den Desposten gibt, der diese Interpretation für sich beansprucht.  (Wahrheitsansprüche des wissenschaftlichen Sozialismus/Kommunismus)</a:t>
            </a:r>
          </a:p>
        </p:txBody>
      </p:sp>
    </p:spTree>
    <p:extLst>
      <p:ext uri="{BB962C8B-B14F-4D97-AF65-F5344CB8AC3E}">
        <p14:creationId xmlns:p14="http://schemas.microsoft.com/office/powerpoint/2010/main" val="100726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CD45965-3309-07CF-75B9-FB0612E60199}"/>
              </a:ext>
            </a:extLst>
          </p:cNvPr>
          <p:cNvSpPr>
            <a:spLocks noGrp="1"/>
          </p:cNvSpPr>
          <p:nvPr>
            <p:ph type="title"/>
          </p:nvPr>
        </p:nvSpPr>
        <p:spPr/>
        <p:txBody>
          <a:bodyPr/>
          <a:lstStyle/>
          <a:p>
            <a:r>
              <a:rPr lang="de-DE" dirty="0"/>
              <a:t>Subjektorientierte Politische Bildung</a:t>
            </a:r>
          </a:p>
        </p:txBody>
      </p:sp>
      <p:pic>
        <p:nvPicPr>
          <p:cNvPr id="11" name="Inhaltsplatzhalter 10" descr="Ein Bild, das Text, Screenshot, Rechteck, Schrift enthält.&#10;&#10;KI-generierte Inhalte können fehlerhaft sein.">
            <a:extLst>
              <a:ext uri="{FF2B5EF4-FFF2-40B4-BE49-F238E27FC236}">
                <a16:creationId xmlns:a16="http://schemas.microsoft.com/office/drawing/2014/main" id="{B2DB8978-F871-2081-2F88-E439425871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0277" y="1598138"/>
            <a:ext cx="3433632" cy="4806312"/>
          </a:xfrm>
        </p:spPr>
      </p:pic>
      <p:sp>
        <p:nvSpPr>
          <p:cNvPr id="9" name="Inhaltsplatzhalter 8">
            <a:extLst>
              <a:ext uri="{FF2B5EF4-FFF2-40B4-BE49-F238E27FC236}">
                <a16:creationId xmlns:a16="http://schemas.microsoft.com/office/drawing/2014/main" id="{27ED3C96-14B8-D950-FFD8-9E1E75957E50}"/>
              </a:ext>
            </a:extLst>
          </p:cNvPr>
          <p:cNvSpPr>
            <a:spLocks noGrp="1"/>
          </p:cNvSpPr>
          <p:nvPr>
            <p:ph sz="half" idx="2"/>
          </p:nvPr>
        </p:nvSpPr>
        <p:spPr>
          <a:xfrm>
            <a:off x="6172200" y="1825625"/>
            <a:ext cx="5181600" cy="1472379"/>
          </a:xfrm>
        </p:spPr>
        <p:txBody>
          <a:bodyPr/>
          <a:lstStyle/>
          <a:p>
            <a:r>
              <a:rPr lang="de-DE" dirty="0"/>
              <a:t>Nein! Wenn man alle Erkenntniskompetenz in das Subjekt legt, dann …</a:t>
            </a:r>
          </a:p>
          <a:p>
            <a:endParaRPr lang="de-DE" dirty="0"/>
          </a:p>
          <a:p>
            <a:endParaRPr lang="de-DE" dirty="0"/>
          </a:p>
          <a:p>
            <a:pPr marL="0" indent="0">
              <a:buNone/>
            </a:pPr>
            <a:endParaRPr lang="de-DE" dirty="0"/>
          </a:p>
        </p:txBody>
      </p:sp>
      <p:sp>
        <p:nvSpPr>
          <p:cNvPr id="2" name="Rechteck 1">
            <a:extLst>
              <a:ext uri="{FF2B5EF4-FFF2-40B4-BE49-F238E27FC236}">
                <a16:creationId xmlns:a16="http://schemas.microsoft.com/office/drawing/2014/main" id="{50232498-BBE7-5948-8CEA-6C75464DB353}"/>
              </a:ext>
            </a:extLst>
          </p:cNvPr>
          <p:cNvSpPr/>
          <p:nvPr/>
        </p:nvSpPr>
        <p:spPr>
          <a:xfrm>
            <a:off x="3931743" y="2082536"/>
            <a:ext cx="17441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5400" b="1" dirty="0">
                <a:solidFill>
                  <a:srgbClr val="A5A5A5"/>
                </a:solidFill>
                <a:latin typeface="Calibri" panose="020F0502020204030204" pitchFamily="34" charset="0"/>
              </a:rPr>
              <a:t>F</a:t>
            </a:r>
            <a:r>
              <a:rPr lang="de-DE" sz="5400" b="1" dirty="0">
                <a:solidFill>
                  <a:srgbClr val="A5A5A5"/>
                </a:solidFill>
                <a:effectLst/>
                <a:latin typeface="Calibri" panose="020F0502020204030204" pitchFamily="34" charset="0"/>
              </a:rPr>
              <a:t>rage</a:t>
            </a:r>
            <a:endParaRPr lang="de-DE" sz="5400" b="1" cap="none" spc="0" dirty="0">
              <a:ln/>
              <a:solidFill>
                <a:schemeClr val="accent3"/>
              </a:solidFill>
              <a:effectLst/>
            </a:endParaRPr>
          </a:p>
        </p:txBody>
      </p:sp>
      <p:sp>
        <p:nvSpPr>
          <p:cNvPr id="3" name="Pfeil: nach links und oben 2">
            <a:extLst>
              <a:ext uri="{FF2B5EF4-FFF2-40B4-BE49-F238E27FC236}">
                <a16:creationId xmlns:a16="http://schemas.microsoft.com/office/drawing/2014/main" id="{C878B263-19D8-65FB-0D80-9EF7CDD2F890}"/>
              </a:ext>
            </a:extLst>
          </p:cNvPr>
          <p:cNvSpPr/>
          <p:nvPr/>
        </p:nvSpPr>
        <p:spPr>
          <a:xfrm>
            <a:off x="3595955" y="2923701"/>
            <a:ext cx="1465226" cy="850392"/>
          </a:xfrm>
          <a:prstGeom prst="lef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EE3C43EB-527C-62A4-AA35-22296EB7BACD}"/>
              </a:ext>
            </a:extLst>
          </p:cNvPr>
          <p:cNvSpPr/>
          <p:nvPr/>
        </p:nvSpPr>
        <p:spPr>
          <a:xfrm>
            <a:off x="5388096" y="5157840"/>
            <a:ext cx="6059736" cy="830997"/>
          </a:xfrm>
          <a:prstGeom prst="rect">
            <a:avLst/>
          </a:prstGeom>
          <a:noFill/>
        </p:spPr>
        <p:txBody>
          <a:bodyPr wrap="none" lIns="91440" tIns="45720" rIns="91440" bIns="45720">
            <a:spAutoFit/>
          </a:bodyPr>
          <a:lstStyle/>
          <a:p>
            <a:pPr algn="ctr"/>
            <a:r>
              <a:rPr lang="de-DE"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…aber zurück zu Politik</a:t>
            </a:r>
          </a:p>
        </p:txBody>
      </p:sp>
    </p:spTree>
    <p:extLst>
      <p:ext uri="{BB962C8B-B14F-4D97-AF65-F5344CB8AC3E}">
        <p14:creationId xmlns:p14="http://schemas.microsoft.com/office/powerpoint/2010/main" val="36919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3331EB-CF27-3695-EF37-3662D126BB3A}"/>
              </a:ext>
            </a:extLst>
          </p:cNvPr>
          <p:cNvSpPr>
            <a:spLocks noGrp="1"/>
          </p:cNvSpPr>
          <p:nvPr>
            <p:ph type="title"/>
          </p:nvPr>
        </p:nvSpPr>
        <p:spPr/>
        <p:txBody>
          <a:bodyPr>
            <a:normAutofit fontScale="90000"/>
          </a:bodyPr>
          <a:lstStyle/>
          <a:p>
            <a:r>
              <a:rPr lang="de-DE" b="1" dirty="0"/>
              <a:t>4. PRAWDA </a:t>
            </a:r>
            <a:r>
              <a:rPr lang="de-DE" dirty="0"/>
              <a:t>und </a:t>
            </a:r>
            <a:r>
              <a:rPr lang="de-DE" b="1" dirty="0"/>
              <a:t>SOCIAL TRUTH</a:t>
            </a:r>
            <a:r>
              <a:rPr lang="de-DE" dirty="0"/>
              <a:t>: </a:t>
            </a:r>
            <a:r>
              <a:rPr lang="de-DE" i="1" dirty="0"/>
              <a:t>Die Politik mit der „Wahrheit“ (Siehe auch POLIS Heft 2-2023!)</a:t>
            </a:r>
          </a:p>
        </p:txBody>
      </p:sp>
      <p:sp>
        <p:nvSpPr>
          <p:cNvPr id="8" name="Inhaltsplatzhalter 7">
            <a:extLst>
              <a:ext uri="{FF2B5EF4-FFF2-40B4-BE49-F238E27FC236}">
                <a16:creationId xmlns:a16="http://schemas.microsoft.com/office/drawing/2014/main" id="{11787B49-ACB0-250B-7AFC-FA9A934D7FD8}"/>
              </a:ext>
            </a:extLst>
          </p:cNvPr>
          <p:cNvSpPr>
            <a:spLocks noGrp="1"/>
          </p:cNvSpPr>
          <p:nvPr>
            <p:ph sz="half" idx="1"/>
          </p:nvPr>
        </p:nvSpPr>
        <p:spPr>
          <a:xfrm>
            <a:off x="838200" y="1825625"/>
            <a:ext cx="5572225" cy="4351338"/>
          </a:xfrm>
        </p:spPr>
        <p:txBody>
          <a:bodyPr>
            <a:normAutofit fontScale="92500" lnSpcReduction="10000"/>
          </a:bodyPr>
          <a:lstStyle/>
          <a:p>
            <a:pPr marL="0" indent="0">
              <a:buNone/>
            </a:pPr>
            <a:r>
              <a:rPr lang="de-DE" dirty="0"/>
              <a:t>Die Informationsflut der digitalen Medien („</a:t>
            </a:r>
            <a:r>
              <a:rPr lang="de-DE" b="1" dirty="0"/>
              <a:t>FLOOD THE ZONE!“) </a:t>
            </a:r>
            <a:r>
              <a:rPr lang="de-DE" dirty="0"/>
              <a:t>hat zu Desinformation via Fake News und zu propagandistischen Narrativen geführt, mit der eine Instrumentalisierung der „Wahrheit“ verbunden ist. Putin spricht von einer </a:t>
            </a:r>
            <a:r>
              <a:rPr lang="de-DE" b="1" i="1" dirty="0"/>
              <a:t>Spezialoperation</a:t>
            </a:r>
            <a:r>
              <a:rPr lang="de-DE" dirty="0"/>
              <a:t>, mit der der Faschismus in der Ukraine zurückgedrängt werden muss. Die karikaturistische Sprechzeile ist jedoch auch auf Trump anzuwenden, der in seinem Kanal „</a:t>
            </a:r>
            <a:r>
              <a:rPr lang="de-DE" b="1" dirty="0"/>
              <a:t>SOCIAL TRUTH</a:t>
            </a:r>
            <a:r>
              <a:rPr lang="de-DE" dirty="0"/>
              <a:t>“ Putin in Nichts nachsteht. </a:t>
            </a:r>
          </a:p>
        </p:txBody>
      </p:sp>
      <p:pic>
        <p:nvPicPr>
          <p:cNvPr id="11" name="Inhaltsplatzhalter 10" descr="Ein Bild, das Kleidung, Anzug, Krawatte, Person enthält.&#10;&#10;KI-generierte Inhalte können fehlerhaft sein.">
            <a:extLst>
              <a:ext uri="{FF2B5EF4-FFF2-40B4-BE49-F238E27FC236}">
                <a16:creationId xmlns:a16="http://schemas.microsoft.com/office/drawing/2014/main" id="{21A8F716-4039-4C09-4423-3F58800981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4993" y="1825625"/>
            <a:ext cx="4404515" cy="4209415"/>
          </a:xfrm>
        </p:spPr>
      </p:pic>
    </p:spTree>
    <p:extLst>
      <p:ext uri="{BB962C8B-B14F-4D97-AF65-F5344CB8AC3E}">
        <p14:creationId xmlns:p14="http://schemas.microsoft.com/office/powerpoint/2010/main" val="95288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nvGraphicFramePr>
        <p:xfrm>
          <a:off x="0" y="0"/>
          <a:ext cx="4770160" cy="6858000"/>
        </p:xfrm>
        <a:graphic>
          <a:graphicData uri="http://schemas.openxmlformats.org/presentationml/2006/ole">
            <mc:AlternateContent xmlns:mc="http://schemas.openxmlformats.org/markup-compatibility/2006">
              <mc:Choice xmlns:v="urn:schemas-microsoft-com:vml" Requires="v">
                <p:oleObj name="Acrobat Document" r:id="rId2" imgW="3777942" imgH="5346465" progId="AcroExch.Document.DC">
                  <p:embed/>
                </p:oleObj>
              </mc:Choice>
              <mc:Fallback>
                <p:oleObj name="Acrobat Document" r:id="rId2" imgW="3777942" imgH="5346465" progId="AcroExch.Document.DC">
                  <p:embed/>
                  <p:pic>
                    <p:nvPicPr>
                      <p:cNvPr id="5" name="Objekt 4"/>
                      <p:cNvPicPr/>
                      <p:nvPr/>
                    </p:nvPicPr>
                    <p:blipFill>
                      <a:blip r:embed="rId3"/>
                      <a:stretch>
                        <a:fillRect/>
                      </a:stretch>
                    </p:blipFill>
                    <p:spPr>
                      <a:xfrm>
                        <a:off x="0" y="0"/>
                        <a:ext cx="4770160" cy="6858000"/>
                      </a:xfrm>
                      <a:prstGeom prst="rect">
                        <a:avLst/>
                      </a:prstGeom>
                    </p:spPr>
                  </p:pic>
                </p:oleObj>
              </mc:Fallback>
            </mc:AlternateContent>
          </a:graphicData>
        </a:graphic>
      </p:graphicFrame>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60" y="0"/>
            <a:ext cx="7421840" cy="6858000"/>
          </a:xfrm>
          <a:prstGeom prst="rect">
            <a:avLst/>
          </a:prstGeom>
        </p:spPr>
      </p:pic>
      <p:sp>
        <p:nvSpPr>
          <p:cNvPr id="2" name="Textfeld 1">
            <a:extLst>
              <a:ext uri="{FF2B5EF4-FFF2-40B4-BE49-F238E27FC236}">
                <a16:creationId xmlns:a16="http://schemas.microsoft.com/office/drawing/2014/main" id="{76800526-894E-61F4-29EE-8B9BA62E1407}"/>
              </a:ext>
            </a:extLst>
          </p:cNvPr>
          <p:cNvSpPr txBox="1"/>
          <p:nvPr/>
        </p:nvSpPr>
        <p:spPr>
          <a:xfrm>
            <a:off x="125128" y="6333423"/>
            <a:ext cx="4645032" cy="369332"/>
          </a:xfrm>
          <a:prstGeom prst="rect">
            <a:avLst/>
          </a:prstGeom>
          <a:noFill/>
        </p:spPr>
        <p:txBody>
          <a:bodyPr wrap="square" rtlCol="0">
            <a:spAutoFit/>
          </a:bodyPr>
          <a:lstStyle/>
          <a:p>
            <a:r>
              <a:rPr lang="de-DE" b="1" dirty="0"/>
              <a:t> Nach der Collage einer Studentin </a:t>
            </a:r>
            <a:r>
              <a:rPr lang="de-DE" b="1" dirty="0" err="1"/>
              <a:t>SoSe</a:t>
            </a:r>
            <a:r>
              <a:rPr lang="de-DE" b="1" dirty="0"/>
              <a:t> 2020</a:t>
            </a:r>
          </a:p>
        </p:txBody>
      </p:sp>
    </p:spTree>
    <p:extLst>
      <p:ext uri="{BB962C8B-B14F-4D97-AF65-F5344CB8AC3E}">
        <p14:creationId xmlns:p14="http://schemas.microsoft.com/office/powerpoint/2010/main" val="319903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
            <a:ext cx="5722706" cy="6908161"/>
          </a:xfrm>
          <a:prstGeom prst="rect">
            <a:avLst/>
          </a:prstGeom>
        </p:spPr>
      </p:pic>
      <p:sp>
        <p:nvSpPr>
          <p:cNvPr id="5" name="Textfeld 4">
            <a:extLst>
              <a:ext uri="{FF2B5EF4-FFF2-40B4-BE49-F238E27FC236}">
                <a16:creationId xmlns:a16="http://schemas.microsoft.com/office/drawing/2014/main" id="{9354A34E-8C6B-2E2A-44B3-4AF626C39208}"/>
              </a:ext>
            </a:extLst>
          </p:cNvPr>
          <p:cNvSpPr txBox="1"/>
          <p:nvPr/>
        </p:nvSpPr>
        <p:spPr>
          <a:xfrm>
            <a:off x="5464743" y="438795"/>
            <a:ext cx="6097604" cy="6247864"/>
          </a:xfrm>
          <a:prstGeom prst="rect">
            <a:avLst/>
          </a:prstGeom>
          <a:noFill/>
        </p:spPr>
        <p:txBody>
          <a:bodyPr wrap="square">
            <a:spAutoFit/>
          </a:bodyPr>
          <a:lstStyle/>
          <a:p>
            <a:pPr algn="just"/>
            <a:r>
              <a:rPr lang="de-DE" sz="2000" dirty="0"/>
              <a:t>Normative Implikationen der </a:t>
            </a:r>
            <a:r>
              <a:rPr lang="de-DE" sz="2000" dirty="0" err="1"/>
              <a:t>Pluralismustheorie</a:t>
            </a:r>
            <a:r>
              <a:rPr lang="de-DE" sz="2000" dirty="0"/>
              <a:t> beharren (…) darauf, dass sich politische Entscheidungen a posteriori als Resultante im Parallelogramm der gesellschaftlichen Interessen herstellen (Fraenkel, 1974</a:t>
            </a:r>
            <a:r>
              <a:rPr lang="de-DE" sz="2000" baseline="30000" dirty="0"/>
              <a:t>6</a:t>
            </a:r>
            <a:r>
              <a:rPr lang="de-DE" sz="2000" dirty="0"/>
              <a:t>, S.21) und was </a:t>
            </a:r>
            <a:r>
              <a:rPr lang="de-DE" sz="2000" b="1" dirty="0"/>
              <a:t>in autoritären Systemen die Willkür des Herrschers </a:t>
            </a:r>
            <a:r>
              <a:rPr lang="de-DE" sz="2000" dirty="0"/>
              <a:t>entscheidet, das entscheidet </a:t>
            </a:r>
            <a:r>
              <a:rPr lang="de-DE" sz="2000" b="1" dirty="0"/>
              <a:t>in pluralistischen Systemen </a:t>
            </a:r>
            <a:r>
              <a:rPr lang="de-DE" sz="2000" dirty="0"/>
              <a:t>indirekt und vorläufig die über den Kontrollmechanismus der Wahlen verfügende Gesellschaft mit der jeweils aktuellen </a:t>
            </a:r>
            <a:r>
              <a:rPr lang="de-DE" sz="2000" b="1" dirty="0"/>
              <a:t>Parlamentsmehrheit. </a:t>
            </a:r>
            <a:r>
              <a:rPr lang="de-DE" sz="2000" dirty="0"/>
              <a:t>Diese Mehrheit darf einen Anspruch auf Geltung erheben, aber keinen perpetuierenden Anspruch auf Wahrheit. Dagegen entsteht in </a:t>
            </a:r>
            <a:r>
              <a:rPr lang="de-DE" sz="2000" b="1" dirty="0"/>
              <a:t>totalitären Systemen für politische Entscheidungen ein Anspruch auf Geltung, der auf einer Usurpierung der „Wahrheit“ beruht</a:t>
            </a:r>
            <a:r>
              <a:rPr lang="de-DE" sz="2000" dirty="0"/>
              <a:t>. In pluralistischen Systemen wird keiner Position zugestanden, a priori d.h. noch vor der praktizierten Konkurrenz der Meinungen und Interessen das Richtige dem Allgemeinwohl Entsprechende und schon gar nicht das „Wahre“ zu repräsentieren. (Scherb 2023, S.15)</a:t>
            </a:r>
          </a:p>
        </p:txBody>
      </p:sp>
    </p:spTree>
    <p:extLst>
      <p:ext uri="{BB962C8B-B14F-4D97-AF65-F5344CB8AC3E}">
        <p14:creationId xmlns:p14="http://schemas.microsoft.com/office/powerpoint/2010/main" val="137344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5051-CDCD-3D90-B69F-279B71ED634B}"/>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E9B6CE53-DD9C-DB47-5798-99436EAF228D}"/>
              </a:ext>
            </a:extLst>
          </p:cNvPr>
          <p:cNvSpPr txBox="1"/>
          <p:nvPr/>
        </p:nvSpPr>
        <p:spPr>
          <a:xfrm>
            <a:off x="198922" y="117693"/>
            <a:ext cx="6882064" cy="6494085"/>
          </a:xfrm>
          <a:prstGeom prst="rect">
            <a:avLst/>
          </a:prstGeom>
          <a:noFill/>
        </p:spPr>
        <p:txBody>
          <a:bodyPr wrap="square">
            <a:spAutoFit/>
          </a:bodyPr>
          <a:lstStyle/>
          <a:p>
            <a:pPr algn="just"/>
            <a:r>
              <a:rPr lang="de-DE" sz="3200" b="1" dirty="0">
                <a:latin typeface="Times New Roman" panose="02020603050405020304" pitchFamily="18" charset="0"/>
                <a:cs typeface="Times New Roman" panose="02020603050405020304" pitchFamily="18" charset="0"/>
              </a:rPr>
              <a:t>Aber soll Politik den Anspruch auf Wahrheit überhaupt aufgeben? </a:t>
            </a:r>
            <a:r>
              <a:rPr lang="de-DE" sz="3200" dirty="0">
                <a:latin typeface="Times New Roman" panose="02020603050405020304" pitchFamily="18" charset="0"/>
                <a:cs typeface="Times New Roman" panose="02020603050405020304" pitchFamily="18" charset="0"/>
              </a:rPr>
              <a:t>Wäre das die einzige Konsequenz um jeden </a:t>
            </a:r>
            <a:r>
              <a:rPr lang="de-DE" sz="3200" dirty="0" err="1">
                <a:latin typeface="Times New Roman" panose="02020603050405020304" pitchFamily="18" charset="0"/>
                <a:cs typeface="Times New Roman" panose="02020603050405020304" pitchFamily="18" charset="0"/>
              </a:rPr>
              <a:t>Totalitarismusverdacht</a:t>
            </a:r>
            <a:r>
              <a:rPr lang="de-DE" sz="3200" dirty="0">
                <a:latin typeface="Times New Roman" panose="02020603050405020304" pitchFamily="18" charset="0"/>
                <a:cs typeface="Times New Roman" panose="02020603050405020304" pitchFamily="18" charset="0"/>
              </a:rPr>
              <a:t> zurückzuweisen? In Theorieansätzen der politischen Epistemologie wird diese Frage mit einem dezidierten </a:t>
            </a:r>
            <a:r>
              <a:rPr lang="de-DE" sz="3200" i="1" dirty="0">
                <a:latin typeface="Times New Roman" panose="02020603050405020304" pitchFamily="18" charset="0"/>
                <a:cs typeface="Times New Roman" panose="02020603050405020304" pitchFamily="18" charset="0"/>
              </a:rPr>
              <a:t>„Nein“</a:t>
            </a:r>
            <a:r>
              <a:rPr lang="de-DE" sz="3200" dirty="0">
                <a:latin typeface="Times New Roman" panose="02020603050405020304" pitchFamily="18" charset="0"/>
                <a:cs typeface="Times New Roman" panose="02020603050405020304" pitchFamily="18" charset="0"/>
              </a:rPr>
              <a:t> beantwortet. (Vogelmann 2017, S.20) Zumindest scheint es in politischen Fragen Auffassungsunterschiede zu geben, die gut begründet sind, aber mit dem Versuch einer Wahrheitsfindung nicht beseitigt werden können. </a:t>
            </a:r>
            <a:endParaRPr lang="de-DE"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Objekt 6">
            <a:extLst>
              <a:ext uri="{FF2B5EF4-FFF2-40B4-BE49-F238E27FC236}">
                <a16:creationId xmlns:a16="http://schemas.microsoft.com/office/drawing/2014/main" id="{52875AAF-E1C0-C815-954C-C36EC4D204AE}"/>
              </a:ext>
            </a:extLst>
          </p:cNvPr>
          <p:cNvGraphicFramePr>
            <a:graphicFrameLocks noChangeAspect="1"/>
          </p:cNvGraphicFramePr>
          <p:nvPr>
            <p:extLst>
              <p:ext uri="{D42A27DB-BD31-4B8C-83A1-F6EECF244321}">
                <p14:modId xmlns:p14="http://schemas.microsoft.com/office/powerpoint/2010/main" val="4026840279"/>
              </p:ext>
            </p:extLst>
          </p:nvPr>
        </p:nvGraphicFramePr>
        <p:xfrm>
          <a:off x="7080986" y="0"/>
          <a:ext cx="5037219" cy="6858000"/>
        </p:xfrm>
        <a:graphic>
          <a:graphicData uri="http://schemas.openxmlformats.org/presentationml/2006/ole">
            <mc:AlternateContent xmlns:mc="http://schemas.openxmlformats.org/markup-compatibility/2006">
              <mc:Choice xmlns:v="urn:schemas-microsoft-com:vml" Requires="v">
                <p:oleObj name="Acrobat Document" r:id="rId2" imgW="4044757" imgH="5613400" progId="Acrobat.Document.DC">
                  <p:embed/>
                </p:oleObj>
              </mc:Choice>
              <mc:Fallback>
                <p:oleObj name="Acrobat Document" r:id="rId2" imgW="4044757" imgH="5613400" progId="Acrobat.Document.DC">
                  <p:embed/>
                  <p:pic>
                    <p:nvPicPr>
                      <p:cNvPr id="4" name="Objekt 3">
                        <a:extLst>
                          <a:ext uri="{FF2B5EF4-FFF2-40B4-BE49-F238E27FC236}">
                            <a16:creationId xmlns:a16="http://schemas.microsoft.com/office/drawing/2014/main" id="{480882AA-FD2E-5D25-2C9E-A835F3E55BB1}"/>
                          </a:ext>
                        </a:extLst>
                      </p:cNvPr>
                      <p:cNvPicPr/>
                      <p:nvPr/>
                    </p:nvPicPr>
                    <p:blipFill>
                      <a:blip r:embed="rId3"/>
                      <a:stretch>
                        <a:fillRect/>
                      </a:stretch>
                    </p:blipFill>
                    <p:spPr>
                      <a:xfrm>
                        <a:off x="7080986" y="0"/>
                        <a:ext cx="5037219" cy="6858000"/>
                      </a:xfrm>
                      <a:prstGeom prst="rect">
                        <a:avLst/>
                      </a:prstGeom>
                      <a:ln>
                        <a:solidFill>
                          <a:schemeClr val="tx1"/>
                        </a:solidFill>
                      </a:ln>
                    </p:spPr>
                  </p:pic>
                </p:oleObj>
              </mc:Fallback>
            </mc:AlternateContent>
          </a:graphicData>
        </a:graphic>
      </p:graphicFrame>
      <p:cxnSp>
        <p:nvCxnSpPr>
          <p:cNvPr id="3" name="Gerade Verbindung mit Pfeil 2">
            <a:extLst>
              <a:ext uri="{FF2B5EF4-FFF2-40B4-BE49-F238E27FC236}">
                <a16:creationId xmlns:a16="http://schemas.microsoft.com/office/drawing/2014/main" id="{9936B590-C8B8-8FFB-F57F-4F6295B18A0B}"/>
              </a:ext>
            </a:extLst>
          </p:cNvPr>
          <p:cNvCxnSpPr>
            <a:cxnSpLocks/>
          </p:cNvCxnSpPr>
          <p:nvPr/>
        </p:nvCxnSpPr>
        <p:spPr>
          <a:xfrm>
            <a:off x="7498080" y="4129238"/>
            <a:ext cx="144378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9809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1450F-648C-2B12-71D0-375B06FFF690}"/>
              </a:ext>
            </a:extLst>
          </p:cNvPr>
          <p:cNvSpPr>
            <a:spLocks noGrp="1"/>
          </p:cNvSpPr>
          <p:nvPr>
            <p:ph type="title"/>
          </p:nvPr>
        </p:nvSpPr>
        <p:spPr/>
        <p:txBody>
          <a:bodyPr>
            <a:normAutofit/>
          </a:bodyPr>
          <a:lstStyle/>
          <a:p>
            <a:r>
              <a:rPr lang="de-DE" sz="6000" b="1" dirty="0"/>
              <a:t>Die Normativität der Demokratie</a:t>
            </a:r>
          </a:p>
        </p:txBody>
      </p:sp>
      <p:sp>
        <p:nvSpPr>
          <p:cNvPr id="3" name="Inhaltsplatzhalter 2">
            <a:extLst>
              <a:ext uri="{FF2B5EF4-FFF2-40B4-BE49-F238E27FC236}">
                <a16:creationId xmlns:a16="http://schemas.microsoft.com/office/drawing/2014/main" id="{1C52BFCA-CC7C-254B-4070-ACCE49336ACF}"/>
              </a:ext>
            </a:extLst>
          </p:cNvPr>
          <p:cNvSpPr>
            <a:spLocks noGrp="1"/>
          </p:cNvSpPr>
          <p:nvPr>
            <p:ph idx="1"/>
          </p:nvPr>
        </p:nvSpPr>
        <p:spPr>
          <a:xfrm>
            <a:off x="838200" y="1825624"/>
            <a:ext cx="10515600" cy="4527049"/>
          </a:xfrm>
        </p:spPr>
        <p:txBody>
          <a:bodyPr>
            <a:noAutofit/>
          </a:bodyPr>
          <a:lstStyle/>
          <a:p>
            <a:pPr marL="0" indent="0">
              <a:buNone/>
            </a:pPr>
            <a:r>
              <a:rPr lang="de-DE" sz="3600" b="1" dirty="0">
                <a:latin typeface="Times New Roman" panose="02020603050405020304" pitchFamily="18" charset="0"/>
                <a:cs typeface="Times New Roman" panose="02020603050405020304" pitchFamily="18" charset="0"/>
              </a:rPr>
              <a:t>Einen Anspruch auf Wahrheit zu verteidigen</a:t>
            </a:r>
            <a:r>
              <a:rPr lang="de-DE" sz="3600" dirty="0">
                <a:latin typeface="Times New Roman" panose="02020603050405020304" pitchFamily="18" charset="0"/>
                <a:cs typeface="Times New Roman" panose="02020603050405020304" pitchFamily="18" charset="0"/>
              </a:rPr>
              <a:t> </a:t>
            </a:r>
            <a:r>
              <a:rPr lang="de-DE" sz="3600" i="1" dirty="0">
                <a:latin typeface="Times New Roman" panose="02020603050405020304" pitchFamily="18" charset="0"/>
                <a:cs typeface="Times New Roman" panose="02020603050405020304" pitchFamily="18" charset="0"/>
              </a:rPr>
              <a:t>„bedeutet daher nicht, autoritär Grenzen des Politischen zu setzen </a:t>
            </a:r>
            <a:r>
              <a:rPr lang="de-DE" sz="3600" dirty="0">
                <a:latin typeface="Times New Roman" panose="02020603050405020304" pitchFamily="18" charset="0"/>
                <a:cs typeface="Times New Roman" panose="02020603050405020304" pitchFamily="18" charset="0"/>
              </a:rPr>
              <a:t>(wie dies in totalitären politischen Systemen geschieht; A.S.)</a:t>
            </a:r>
            <a:r>
              <a:rPr lang="de-DE" sz="3600" i="1" dirty="0">
                <a:latin typeface="Times New Roman" panose="02020603050405020304" pitchFamily="18" charset="0"/>
                <a:cs typeface="Times New Roman" panose="02020603050405020304" pitchFamily="18" charset="0"/>
              </a:rPr>
              <a:t> sondern </a:t>
            </a:r>
            <a:r>
              <a:rPr lang="de-DE" sz="3600" b="1" i="1" dirty="0">
                <a:latin typeface="Times New Roman" panose="02020603050405020304" pitchFamily="18" charset="0"/>
                <a:cs typeface="Times New Roman" panose="02020603050405020304" pitchFamily="18" charset="0"/>
              </a:rPr>
              <a:t>sich für jene sozialen Praktiken zu engagieren, die Rechtfertigungsstandards setzen bzw. korrigieren, die Öffentlichkeit herstellen</a:t>
            </a:r>
            <a:r>
              <a:rPr lang="de-DE" sz="3600" i="1" dirty="0">
                <a:latin typeface="Times New Roman" panose="02020603050405020304" pitchFamily="18" charset="0"/>
                <a:cs typeface="Times New Roman" panose="02020603050405020304" pitchFamily="18" charset="0"/>
              </a:rPr>
              <a:t>, in denen entsprechende Rechtfertigungen verlangt und gegeben werden.“</a:t>
            </a:r>
            <a:r>
              <a:rPr lang="de-DE" sz="3600" dirty="0">
                <a:latin typeface="Times New Roman" panose="02020603050405020304" pitchFamily="18" charset="0"/>
                <a:cs typeface="Times New Roman" panose="02020603050405020304" pitchFamily="18" charset="0"/>
              </a:rPr>
              <a:t> (Vogelmann, 2017, S.20</a:t>
            </a:r>
            <a:r>
              <a:rPr lang="de-DE" sz="3600" dirty="0">
                <a:solidFill>
                  <a:schemeClr val="bg1"/>
                </a:solidFill>
                <a:latin typeface="Times New Roman" panose="02020603050405020304" pitchFamily="18" charset="0"/>
                <a:cs typeface="Times New Roman" panose="02020603050405020304" pitchFamily="18" charset="0"/>
              </a:rPr>
              <a:t>)</a:t>
            </a:r>
            <a:endParaRPr lang="de-DE" sz="3600" dirty="0"/>
          </a:p>
        </p:txBody>
      </p:sp>
    </p:spTree>
    <p:extLst>
      <p:ext uri="{BB962C8B-B14F-4D97-AF65-F5344CB8AC3E}">
        <p14:creationId xmlns:p14="http://schemas.microsoft.com/office/powerpoint/2010/main" val="256575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t>
            </a:r>
            <a:r>
              <a:rPr lang="de-DE" b="1" dirty="0"/>
              <a:t>WAHRHEITEN</a:t>
            </a:r>
            <a:r>
              <a:rPr lang="de-DE" dirty="0"/>
              <a:t>“ über den Fall Prigoschin ???</a:t>
            </a:r>
          </a:p>
        </p:txBody>
      </p:sp>
      <p:sp>
        <p:nvSpPr>
          <p:cNvPr id="3" name="Inhaltsplatzhalter 2"/>
          <p:cNvSpPr>
            <a:spLocks noGrp="1"/>
          </p:cNvSpPr>
          <p:nvPr>
            <p:ph sz="half" idx="1"/>
          </p:nvPr>
        </p:nvSpPr>
        <p:spPr/>
        <p:txBody>
          <a:bodyPr>
            <a:normAutofit/>
          </a:bodyPr>
          <a:lstStyle/>
          <a:p>
            <a:endParaRPr lang="de-DE" sz="1800" dirty="0"/>
          </a:p>
          <a:p>
            <a:endParaRPr lang="de-DE" sz="1800" dirty="0"/>
          </a:p>
          <a:p>
            <a:endParaRPr lang="de-DE" sz="1800" dirty="0"/>
          </a:p>
          <a:p>
            <a:endParaRPr lang="de-DE" sz="1800" dirty="0"/>
          </a:p>
          <a:p>
            <a:endParaRPr lang="de-DE" sz="1800" dirty="0"/>
          </a:p>
          <a:p>
            <a:endParaRPr lang="de-DE" sz="1800" dirty="0"/>
          </a:p>
          <a:p>
            <a:r>
              <a:rPr lang="de-DE" sz="2000" dirty="0"/>
              <a:t>Absturz eines Flugzeuges als Unglücksfall </a:t>
            </a:r>
          </a:p>
          <a:p>
            <a:r>
              <a:rPr lang="de-DE" sz="2000" b="1" dirty="0"/>
              <a:t>oder </a:t>
            </a:r>
            <a:r>
              <a:rPr lang="de-DE" sz="2000" dirty="0"/>
              <a:t>Absturz wegen einer Bombe an Bord</a:t>
            </a:r>
          </a:p>
          <a:p>
            <a:r>
              <a:rPr lang="de-DE" sz="2000" b="1" dirty="0"/>
              <a:t>oder </a:t>
            </a:r>
            <a:r>
              <a:rPr lang="de-DE" sz="2000" dirty="0"/>
              <a:t>Abschuss durch Boden-Luft-Rakete </a:t>
            </a:r>
          </a:p>
          <a:p>
            <a:r>
              <a:rPr lang="de-DE" sz="2000" b="1" dirty="0"/>
              <a:t>oder</a:t>
            </a:r>
            <a:r>
              <a:rPr lang="de-DE" sz="2000" dirty="0"/>
              <a:t> Inszenierung: </a:t>
            </a:r>
            <a:r>
              <a:rPr lang="de-DE" sz="2000" dirty="0" err="1"/>
              <a:t>Prigoschin</a:t>
            </a:r>
            <a:r>
              <a:rPr lang="de-DE" sz="2000" dirty="0"/>
              <a:t> schon lange tot</a:t>
            </a:r>
          </a:p>
          <a:p>
            <a:r>
              <a:rPr lang="de-DE" sz="2000" b="1" dirty="0"/>
              <a:t>oder</a:t>
            </a:r>
            <a:r>
              <a:rPr lang="de-DE" sz="2000" dirty="0"/>
              <a:t> </a:t>
            </a:r>
            <a:r>
              <a:rPr lang="de-DE" sz="2000" dirty="0" err="1"/>
              <a:t>Prigoschin</a:t>
            </a:r>
            <a:r>
              <a:rPr lang="de-DE" sz="2000" dirty="0"/>
              <a:t> war gar nicht an Bord… </a:t>
            </a:r>
          </a:p>
          <a:p>
            <a:endParaRPr lang="de-DE" sz="2000" dirty="0"/>
          </a:p>
        </p:txBody>
      </p:sp>
      <p:pic>
        <p:nvPicPr>
          <p:cNvPr id="5" name="Inhaltsplatzhalt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96216" y="1690688"/>
            <a:ext cx="4101673" cy="4422647"/>
          </a:xfrm>
        </p:spPr>
      </p:pic>
      <p:pic>
        <p:nvPicPr>
          <p:cNvPr id="6"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988" y="1542554"/>
            <a:ext cx="4167378" cy="2344150"/>
          </a:xfrm>
          <a:prstGeom prst="rect">
            <a:avLst/>
          </a:prstGeom>
        </p:spPr>
      </p:pic>
    </p:spTree>
    <p:extLst>
      <p:ext uri="{BB962C8B-B14F-4D97-AF65-F5344CB8AC3E}">
        <p14:creationId xmlns:p14="http://schemas.microsoft.com/office/powerpoint/2010/main" val="45260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a:solidFill>
                  <a:schemeClr val="bg1"/>
                </a:solidFill>
              </a:rPr>
              <a:t>Exekutive Machtanmaßung: „</a:t>
            </a:r>
            <a:r>
              <a:rPr lang="de-DE" sz="4000" b="1" i="1" dirty="0">
                <a:solidFill>
                  <a:schemeClr val="bg1"/>
                </a:solidFill>
              </a:rPr>
              <a:t>Fakten schaffen!“</a:t>
            </a:r>
          </a:p>
        </p:txBody>
      </p:sp>
      <p:sp>
        <p:nvSpPr>
          <p:cNvPr id="5" name="Inhaltsplatzhalter 4"/>
          <p:cNvSpPr>
            <a:spLocks noGrp="1"/>
          </p:cNvSpPr>
          <p:nvPr>
            <p:ph sz="half" idx="1"/>
          </p:nvPr>
        </p:nvSpPr>
        <p:spPr>
          <a:xfrm>
            <a:off x="838199" y="1136154"/>
            <a:ext cx="5705723" cy="5040809"/>
          </a:xfrm>
        </p:spPr>
        <p:txBody>
          <a:bodyPr>
            <a:normAutofit/>
          </a:bodyPr>
          <a:lstStyle/>
          <a:p>
            <a:pPr marL="0" indent="0" algn="just">
              <a:buNone/>
            </a:pPr>
            <a:r>
              <a:rPr lang="de-DE" b="1" dirty="0">
                <a:latin typeface="Times New Roman" panose="02020603050405020304" pitchFamily="18" charset="0"/>
                <a:cs typeface="Times New Roman" panose="02020603050405020304" pitchFamily="18" charset="0"/>
              </a:rPr>
              <a:t>Karl Rove</a:t>
            </a:r>
            <a:r>
              <a:rPr lang="de-DE" dirty="0">
                <a:latin typeface="Times New Roman" panose="02020603050405020304" pitchFamily="18" charset="0"/>
                <a:cs typeface="Times New Roman" panose="02020603050405020304" pitchFamily="18" charset="0"/>
              </a:rPr>
              <a:t>, der ehemalige Berater von </a:t>
            </a:r>
            <a:r>
              <a:rPr lang="de-DE" b="1" dirty="0">
                <a:latin typeface="Times New Roman" panose="02020603050405020304" pitchFamily="18" charset="0"/>
                <a:cs typeface="Times New Roman" panose="02020603050405020304" pitchFamily="18" charset="0"/>
              </a:rPr>
              <a:t>Präsident Bush </a:t>
            </a:r>
            <a:r>
              <a:rPr lang="de-DE" dirty="0">
                <a:latin typeface="Times New Roman" panose="02020603050405020304" pitchFamily="18" charset="0"/>
                <a:cs typeface="Times New Roman" panose="02020603050405020304" pitchFamily="18" charset="0"/>
              </a:rPr>
              <a:t>bemerkte zu einem Journalisten der New York Times, dass sich Leute wie er (Rove) </a:t>
            </a:r>
            <a:r>
              <a:rPr lang="de-DE" b="1" dirty="0">
                <a:latin typeface="Times New Roman" panose="02020603050405020304" pitchFamily="18" charset="0"/>
                <a:cs typeface="Times New Roman" panose="02020603050405020304" pitchFamily="18" charset="0"/>
              </a:rPr>
              <a:t>„</a:t>
            </a:r>
            <a:r>
              <a:rPr lang="de-DE" b="1" i="1" dirty="0">
                <a:latin typeface="Times New Roman" panose="02020603050405020304" pitchFamily="18" charset="0"/>
                <a:cs typeface="Times New Roman" panose="02020603050405020304" pitchFamily="18" charset="0"/>
              </a:rPr>
              <a:t>in einem realitäts-basierten Lager</a:t>
            </a:r>
            <a:r>
              <a:rPr lang="de-DE" b="1" dirty="0">
                <a:latin typeface="Times New Roman" panose="02020603050405020304" pitchFamily="18" charset="0"/>
                <a:cs typeface="Times New Roman" panose="02020603050405020304" pitchFamily="18" charset="0"/>
              </a:rPr>
              <a:t>“</a:t>
            </a:r>
            <a:r>
              <a:rPr lang="de-DE" dirty="0">
                <a:latin typeface="Times New Roman" panose="02020603050405020304" pitchFamily="18" charset="0"/>
                <a:cs typeface="Times New Roman" panose="02020603050405020304" pitchFamily="18" charset="0"/>
              </a:rPr>
              <a:t> bewegten, das von Leuten wie ihm, dem Journalisten gebildet wird, „</a:t>
            </a:r>
            <a:r>
              <a:rPr lang="de-DE" b="1" i="1" dirty="0">
                <a:latin typeface="Times New Roman" panose="02020603050405020304" pitchFamily="18" charset="0"/>
                <a:cs typeface="Times New Roman" panose="02020603050405020304" pitchFamily="18" charset="0"/>
              </a:rPr>
              <a:t>die glauben, Lösungen erwachsen aus wohlüberlegter Untersuchung der ersichtlichen Wirklichkeit (</a:t>
            </a:r>
            <a:r>
              <a:rPr lang="de-DE" b="1" dirty="0">
                <a:latin typeface="Times New Roman" panose="02020603050405020304" pitchFamily="18" charset="0"/>
                <a:cs typeface="Times New Roman" panose="02020603050405020304" pitchFamily="18" charset="0"/>
              </a:rPr>
              <a:t>…) </a:t>
            </a:r>
            <a:r>
              <a:rPr lang="de-DE" b="1" i="1" dirty="0">
                <a:latin typeface="Times New Roman" panose="02020603050405020304" pitchFamily="18" charset="0"/>
                <a:cs typeface="Times New Roman" panose="02020603050405020304" pitchFamily="18" charset="0"/>
              </a:rPr>
              <a:t>Aber so funktioniert die Welt nicht mehr…</a:t>
            </a:r>
            <a:endParaRPr lang="de-DE" i="1" dirty="0"/>
          </a:p>
        </p:txBody>
      </p:sp>
      <p:pic>
        <p:nvPicPr>
          <p:cNvPr id="4" name="Inhaltsplatzhalt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7215" y="1369611"/>
            <a:ext cx="3644177" cy="4087913"/>
          </a:xfrm>
        </p:spPr>
      </p:pic>
      <p:sp>
        <p:nvSpPr>
          <p:cNvPr id="6" name="Textfeld 5"/>
          <p:cNvSpPr txBox="1"/>
          <p:nvPr/>
        </p:nvSpPr>
        <p:spPr>
          <a:xfrm>
            <a:off x="898719" y="5583771"/>
            <a:ext cx="9622673" cy="1200329"/>
          </a:xfrm>
          <a:prstGeom prst="rect">
            <a:avLst/>
          </a:prstGeom>
          <a:noFill/>
        </p:spPr>
        <p:txBody>
          <a:bodyPr wrap="square" rtlCol="0">
            <a:spAutoFit/>
          </a:bodyPr>
          <a:lstStyle/>
          <a:p>
            <a:pPr algn="just"/>
            <a:r>
              <a:rPr lang="en-US" sz="2400" b="1" dirty="0"/>
              <a:t>Karl Christian Rove</a:t>
            </a:r>
            <a:r>
              <a:rPr lang="en-US" sz="2400" dirty="0"/>
              <a:t> (born December 25, 1950) was </a:t>
            </a:r>
            <a:r>
              <a:rPr lang="en-US" sz="2400" dirty="0">
                <a:hlinkClick r:id="rId3" tooltip="Senior Advisor to the President of the United States"/>
              </a:rPr>
              <a:t>Senior Advisor</a:t>
            </a:r>
            <a:r>
              <a:rPr lang="en-US" sz="2400" dirty="0"/>
              <a:t> and </a:t>
            </a:r>
            <a:r>
              <a:rPr lang="en-US" sz="2400" dirty="0">
                <a:hlinkClick r:id="rId4" tooltip="White House Deputy Chief of Staff"/>
              </a:rPr>
              <a:t>Deputy Chief of Staff</a:t>
            </a:r>
            <a:r>
              <a:rPr lang="en-US" sz="2400" dirty="0"/>
              <a:t> during the </a:t>
            </a:r>
            <a:r>
              <a:rPr lang="en-US" sz="2400" dirty="0">
                <a:hlinkClick r:id="rId5" tooltip="George W. Bush"/>
              </a:rPr>
              <a:t>George W. Bush</a:t>
            </a:r>
            <a:r>
              <a:rPr lang="en-US" sz="2400" dirty="0"/>
              <a:t> administration until his resignation on August 31, 2007. </a:t>
            </a:r>
            <a:endParaRPr lang="de-DE" sz="2400" dirty="0"/>
          </a:p>
        </p:txBody>
      </p:sp>
      <p:sp>
        <p:nvSpPr>
          <p:cNvPr id="7" name="Foliennummernplatzhalter 6">
            <a:extLst>
              <a:ext uri="{FF2B5EF4-FFF2-40B4-BE49-F238E27FC236}">
                <a16:creationId xmlns:a16="http://schemas.microsoft.com/office/drawing/2014/main" id="{2EFE0EFD-FA0A-49A2-B583-323B5CC25310}"/>
              </a:ext>
            </a:extLst>
          </p:cNvPr>
          <p:cNvSpPr>
            <a:spLocks noGrp="1"/>
          </p:cNvSpPr>
          <p:nvPr>
            <p:ph type="sldNum" sz="quarter" idx="12"/>
          </p:nvPr>
        </p:nvSpPr>
        <p:spPr/>
        <p:txBody>
          <a:bodyPr/>
          <a:lstStyle/>
          <a:p>
            <a:fld id="{6139A9DF-AE16-431D-82D4-74D259BAF53E}" type="slidenum">
              <a:rPr lang="de-DE" smtClean="0"/>
              <a:t>4</a:t>
            </a:fld>
            <a:endParaRPr lang="de-DE"/>
          </a:p>
        </p:txBody>
      </p:sp>
      <p:sp>
        <p:nvSpPr>
          <p:cNvPr id="8" name="Textfeld 7">
            <a:extLst>
              <a:ext uri="{FF2B5EF4-FFF2-40B4-BE49-F238E27FC236}">
                <a16:creationId xmlns:a16="http://schemas.microsoft.com/office/drawing/2014/main" id="{413A6A6B-1556-1E57-CE97-D4F9F180D7BF}"/>
              </a:ext>
            </a:extLst>
          </p:cNvPr>
          <p:cNvSpPr txBox="1"/>
          <p:nvPr/>
        </p:nvSpPr>
        <p:spPr>
          <a:xfrm>
            <a:off x="712269" y="366759"/>
            <a:ext cx="10356783" cy="646331"/>
          </a:xfrm>
          <a:prstGeom prst="rect">
            <a:avLst/>
          </a:prstGeom>
          <a:noFill/>
        </p:spPr>
        <p:txBody>
          <a:bodyPr wrap="square" rtlCol="0">
            <a:spAutoFit/>
          </a:bodyPr>
          <a:lstStyle/>
          <a:p>
            <a:r>
              <a:rPr lang="de-DE" sz="3600" b="1" dirty="0"/>
              <a:t>Sind Wahrheit(en) in der Politik nicht mehr relevant?</a:t>
            </a:r>
          </a:p>
        </p:txBody>
      </p:sp>
    </p:spTree>
    <p:extLst>
      <p:ext uri="{BB962C8B-B14F-4D97-AF65-F5344CB8AC3E}">
        <p14:creationId xmlns:p14="http://schemas.microsoft.com/office/powerpoint/2010/main" val="39946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56136" y="313243"/>
            <a:ext cx="6066566" cy="5970865"/>
          </a:xfrm>
          <a:prstGeom prst="rect">
            <a:avLst/>
          </a:prstGeom>
          <a:noFill/>
        </p:spPr>
        <p:txBody>
          <a:bodyPr wrap="square" rtlCol="0">
            <a:spAutoFit/>
          </a:bodyPr>
          <a:lstStyle/>
          <a:p>
            <a:pPr algn="just"/>
            <a:r>
              <a:rPr lang="de-DE" sz="2800" b="1" i="1" dirty="0">
                <a:latin typeface="Times New Roman" panose="02020603050405020304" pitchFamily="18" charset="0"/>
                <a:cs typeface="Times New Roman" panose="02020603050405020304" pitchFamily="18" charset="0"/>
              </a:rPr>
              <a:t>…Wir sind jetzt ein Imperium und wenn wir handeln erzeugen wir unsere eigene Wirklichkeit. </a:t>
            </a:r>
            <a:r>
              <a:rPr lang="de-DE" sz="2800" dirty="0">
                <a:latin typeface="Times New Roman" panose="02020603050405020304" pitchFamily="18" charset="0"/>
                <a:cs typeface="Times New Roman" panose="02020603050405020304" pitchFamily="18" charset="0"/>
              </a:rPr>
              <a:t>Während du noch dabei bist, die Wirklichkeit zu untersuchen – wohlüberlegt wie immer – handeln wir schon wieder und erzeugen neue Wirklichkeiten, die du dann auch wieder untersuchen kannst. So wird es weitergehen. </a:t>
            </a:r>
            <a:r>
              <a:rPr lang="de-DE" sz="2800" b="1" i="1" dirty="0">
                <a:latin typeface="Times New Roman" panose="02020603050405020304" pitchFamily="18" charset="0"/>
                <a:cs typeface="Times New Roman" panose="02020603050405020304" pitchFamily="18" charset="0"/>
              </a:rPr>
              <a:t>Wir sind die Akteure der Geschichte (…) und ihr alle zusammen müsst euch damit begnügen zu untersuchen, was wir tun.“</a:t>
            </a:r>
            <a:r>
              <a:rPr lang="de-DE" sz="2800" i="1" dirty="0">
                <a:latin typeface="Times New Roman" panose="02020603050405020304" pitchFamily="18" charset="0"/>
                <a:cs typeface="Times New Roman" panose="02020603050405020304" pitchFamily="18" charset="0"/>
              </a:rPr>
              <a:t> </a:t>
            </a:r>
          </a:p>
          <a:p>
            <a:pPr algn="just"/>
            <a:r>
              <a:rPr lang="de-DE" sz="2800" dirty="0">
                <a:latin typeface="Times New Roman" panose="02020603050405020304" pitchFamily="18" charset="0"/>
                <a:cs typeface="Times New Roman" panose="02020603050405020304" pitchFamily="18" charset="0"/>
              </a:rPr>
              <a:t>( Scherb, 2023)</a:t>
            </a:r>
          </a:p>
          <a:p>
            <a:endParaRPr lang="de-DE" dirty="0"/>
          </a:p>
        </p:txBody>
      </p:sp>
      <p:graphicFrame>
        <p:nvGraphicFramePr>
          <p:cNvPr id="7" name="Objekt 6"/>
          <p:cNvGraphicFramePr>
            <a:graphicFrameLocks noChangeAspect="1"/>
          </p:cNvGraphicFramePr>
          <p:nvPr>
            <p:extLst>
              <p:ext uri="{D42A27DB-BD31-4B8C-83A1-F6EECF244321}">
                <p14:modId xmlns:p14="http://schemas.microsoft.com/office/powerpoint/2010/main" val="866576478"/>
              </p:ext>
            </p:extLst>
          </p:nvPr>
        </p:nvGraphicFramePr>
        <p:xfrm>
          <a:off x="6528020" y="0"/>
          <a:ext cx="4977518" cy="6907576"/>
        </p:xfrm>
        <a:graphic>
          <a:graphicData uri="http://schemas.openxmlformats.org/presentationml/2006/ole">
            <mc:AlternateContent xmlns:mc="http://schemas.openxmlformats.org/markup-compatibility/2006">
              <mc:Choice xmlns:v="urn:schemas-microsoft-com:vml" Requires="v">
                <p:oleObj name="Acrobat Document" r:id="rId2" imgW="4044666" imgH="5613253" progId="AcroExch.Document.DC">
                  <p:embed/>
                </p:oleObj>
              </mc:Choice>
              <mc:Fallback>
                <p:oleObj name="Acrobat Document" r:id="rId2" imgW="4044666" imgH="5613253" progId="AcroExch.Document.DC">
                  <p:embed/>
                  <p:pic>
                    <p:nvPicPr>
                      <p:cNvPr id="0" name=""/>
                      <p:cNvPicPr/>
                      <p:nvPr/>
                    </p:nvPicPr>
                    <p:blipFill>
                      <a:blip r:embed="rId3"/>
                      <a:stretch>
                        <a:fillRect/>
                      </a:stretch>
                    </p:blipFill>
                    <p:spPr>
                      <a:xfrm>
                        <a:off x="6528020" y="0"/>
                        <a:ext cx="4977518" cy="6907576"/>
                      </a:xfrm>
                      <a:prstGeom prst="rect">
                        <a:avLst/>
                      </a:prstGeom>
                    </p:spPr>
                  </p:pic>
                </p:oleObj>
              </mc:Fallback>
            </mc:AlternateContent>
          </a:graphicData>
        </a:graphic>
      </p:graphicFrame>
      <p:cxnSp>
        <p:nvCxnSpPr>
          <p:cNvPr id="4" name="Gerade Verbindung mit Pfeil 3"/>
          <p:cNvCxnSpPr>
            <a:cxnSpLocks/>
          </p:cNvCxnSpPr>
          <p:nvPr/>
        </p:nvCxnSpPr>
        <p:spPr>
          <a:xfrm flipV="1">
            <a:off x="6352674" y="4778734"/>
            <a:ext cx="1956439" cy="909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Gerader Verbinder 8">
            <a:extLst>
              <a:ext uri="{FF2B5EF4-FFF2-40B4-BE49-F238E27FC236}">
                <a16:creationId xmlns:a16="http://schemas.microsoft.com/office/drawing/2014/main" id="{2FDDBC41-AA30-38E6-929E-2EBD0C431D65}"/>
              </a:ext>
            </a:extLst>
          </p:cNvPr>
          <p:cNvCxnSpPr>
            <a:cxnSpLocks/>
          </p:cNvCxnSpPr>
          <p:nvPr/>
        </p:nvCxnSpPr>
        <p:spPr>
          <a:xfrm>
            <a:off x="2791326" y="5688531"/>
            <a:ext cx="356134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026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499"/>
            <a:ext cx="12133690" cy="6809725"/>
          </a:xfrm>
          <a:prstGeom prst="rect">
            <a:avLst/>
          </a:prstGeom>
        </p:spPr>
      </p:pic>
      <p:sp>
        <p:nvSpPr>
          <p:cNvPr id="2" name="Titel 1"/>
          <p:cNvSpPr>
            <a:spLocks noGrp="1"/>
          </p:cNvSpPr>
          <p:nvPr>
            <p:ph type="title"/>
          </p:nvPr>
        </p:nvSpPr>
        <p:spPr>
          <a:xfrm>
            <a:off x="5137078" y="133563"/>
            <a:ext cx="6914509" cy="1399791"/>
          </a:xfrm>
        </p:spPr>
        <p:txBody>
          <a:bodyPr>
            <a:normAutofit fontScale="90000"/>
          </a:bodyPr>
          <a:lstStyle/>
          <a:p>
            <a:r>
              <a:rPr lang="de-DE" sz="3600" b="1" dirty="0">
                <a:solidFill>
                  <a:schemeClr val="bg1"/>
                </a:solidFill>
              </a:rPr>
              <a:t>Die Exekutive liquidiert sukzessive das </a:t>
            </a:r>
            <a:r>
              <a:rPr lang="de-DE" sz="3600" b="1" dirty="0"/>
              <a:t>demokratische System  der „</a:t>
            </a:r>
            <a:r>
              <a:rPr lang="de-DE" sz="3600" b="1" i="1" dirty="0" err="1"/>
              <a:t>checks</a:t>
            </a:r>
            <a:r>
              <a:rPr lang="de-DE" sz="3600" b="1" i="1" dirty="0"/>
              <a:t> and </a:t>
            </a:r>
            <a:r>
              <a:rPr lang="de-DE" sz="3600" b="1" i="1" dirty="0" err="1">
                <a:solidFill>
                  <a:schemeClr val="bg1"/>
                </a:solidFill>
              </a:rPr>
              <a:t>balances</a:t>
            </a:r>
            <a:r>
              <a:rPr lang="de-DE" sz="3600" b="1" dirty="0">
                <a:solidFill>
                  <a:schemeClr val="bg1"/>
                </a:solidFill>
              </a:rPr>
              <a:t>“. </a:t>
            </a:r>
          </a:p>
        </p:txBody>
      </p:sp>
      <p:sp>
        <p:nvSpPr>
          <p:cNvPr id="4" name="Inhaltsplatzhalter 3"/>
          <p:cNvSpPr>
            <a:spLocks noGrp="1"/>
          </p:cNvSpPr>
          <p:nvPr>
            <p:ph sz="half" idx="1"/>
          </p:nvPr>
        </p:nvSpPr>
        <p:spPr>
          <a:xfrm>
            <a:off x="5137078" y="1533355"/>
            <a:ext cx="3092521" cy="5316869"/>
          </a:xfrm>
          <a:solidFill>
            <a:schemeClr val="bg1"/>
          </a:solidFill>
        </p:spPr>
        <p:txBody>
          <a:bodyPr>
            <a:normAutofit fontScale="85000" lnSpcReduction="10000"/>
          </a:bodyPr>
          <a:lstStyle/>
          <a:p>
            <a:pPr marL="0" indent="0">
              <a:buNone/>
            </a:pPr>
            <a:r>
              <a:rPr lang="de-DE" sz="3600" b="1" dirty="0">
                <a:solidFill>
                  <a:srgbClr val="FF0000"/>
                </a:solidFill>
              </a:rPr>
              <a:t>„Flood </a:t>
            </a:r>
            <a:r>
              <a:rPr lang="de-DE" sz="3600" b="1" dirty="0" err="1">
                <a:solidFill>
                  <a:srgbClr val="FF0000"/>
                </a:solidFill>
              </a:rPr>
              <a:t>the</a:t>
            </a:r>
            <a:r>
              <a:rPr lang="de-DE" sz="3600" b="1" dirty="0">
                <a:solidFill>
                  <a:srgbClr val="FF0000"/>
                </a:solidFill>
              </a:rPr>
              <a:t> </a:t>
            </a:r>
            <a:r>
              <a:rPr lang="de-DE" sz="3600" b="1" dirty="0" err="1">
                <a:solidFill>
                  <a:srgbClr val="FF0000"/>
                </a:solidFill>
              </a:rPr>
              <a:t>zone</a:t>
            </a:r>
            <a:r>
              <a:rPr lang="de-DE" sz="3600" b="1" dirty="0">
                <a:solidFill>
                  <a:srgbClr val="FF0000"/>
                </a:solidFill>
              </a:rPr>
              <a:t> </a:t>
            </a:r>
            <a:r>
              <a:rPr lang="de-DE" sz="3600" b="1" dirty="0" err="1">
                <a:solidFill>
                  <a:srgbClr val="FF0000"/>
                </a:solidFill>
              </a:rPr>
              <a:t>with</a:t>
            </a:r>
            <a:r>
              <a:rPr lang="de-DE" sz="3600" b="1" dirty="0">
                <a:solidFill>
                  <a:srgbClr val="FF0000"/>
                </a:solidFill>
              </a:rPr>
              <a:t> </a:t>
            </a:r>
            <a:r>
              <a:rPr lang="de-DE" sz="3600" b="1" dirty="0" err="1">
                <a:solidFill>
                  <a:srgbClr val="FF0000"/>
                </a:solidFill>
              </a:rPr>
              <a:t>shit</a:t>
            </a:r>
            <a:r>
              <a:rPr lang="de-DE" sz="3600" b="1" dirty="0">
                <a:solidFill>
                  <a:srgbClr val="FF0000"/>
                </a:solidFill>
              </a:rPr>
              <a:t>!“</a:t>
            </a:r>
          </a:p>
          <a:p>
            <a:pPr marL="0" indent="0">
              <a:buNone/>
            </a:pPr>
            <a:r>
              <a:rPr lang="de-DE" sz="2400" i="1" dirty="0"/>
              <a:t>„Alles, was wir tun müssen, ist: den Raum überfluten, jeden Tag. Drei Dinge auf einmal tun. Wenn sie sich an einer Sache festbeißen, erledigen wir schon die nächste.“ </a:t>
            </a:r>
            <a:r>
              <a:rPr lang="de-DE" sz="2400" dirty="0"/>
              <a:t>(zit. NN 17.02.2025, S.3)</a:t>
            </a:r>
          </a:p>
          <a:p>
            <a:pPr marL="0" indent="0">
              <a:buNone/>
            </a:pPr>
            <a:r>
              <a:rPr lang="de-DE" sz="2400" b="1" dirty="0"/>
              <a:t>Folgen:</a:t>
            </a:r>
          </a:p>
          <a:p>
            <a:r>
              <a:rPr lang="de-DE" sz="2400" dirty="0"/>
              <a:t>Überlastung der seriösen Medien, die zuerst recherchieren müssen.</a:t>
            </a:r>
          </a:p>
          <a:p>
            <a:r>
              <a:rPr lang="de-DE" sz="2400" dirty="0"/>
              <a:t>Überlastung der Gerichte und Zerstörung der Gewaltenteilung. </a:t>
            </a:r>
          </a:p>
        </p:txBody>
      </p:sp>
      <p:pic>
        <p:nvPicPr>
          <p:cNvPr id="6" name="Inhaltsplatzhalt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9600" y="1151005"/>
            <a:ext cx="3904091" cy="2602727"/>
          </a:xfrm>
        </p:spPr>
      </p:pic>
      <p:sp>
        <p:nvSpPr>
          <p:cNvPr id="7" name="Textfeld 6"/>
          <p:cNvSpPr txBox="1"/>
          <p:nvPr/>
        </p:nvSpPr>
        <p:spPr>
          <a:xfrm>
            <a:off x="8229600" y="3897541"/>
            <a:ext cx="3416991" cy="2246769"/>
          </a:xfrm>
          <a:prstGeom prst="rect">
            <a:avLst/>
          </a:prstGeom>
          <a:noFill/>
        </p:spPr>
        <p:txBody>
          <a:bodyPr wrap="square" rtlCol="0">
            <a:spAutoFit/>
          </a:bodyPr>
          <a:lstStyle/>
          <a:p>
            <a:r>
              <a:rPr lang="de-DE" sz="2000" b="1" dirty="0"/>
              <a:t>Steve </a:t>
            </a:r>
            <a:r>
              <a:rPr lang="de-DE" sz="2000" b="1" dirty="0" err="1"/>
              <a:t>Banon</a:t>
            </a:r>
            <a:r>
              <a:rPr lang="de-DE" sz="2000" dirty="0"/>
              <a:t>: Vom  20. Januar </a:t>
            </a:r>
            <a:r>
              <a:rPr lang="de-DE" sz="2000" dirty="0">
                <a:solidFill>
                  <a:schemeClr val="bg1"/>
                </a:solidFill>
              </a:rPr>
              <a:t>2017 bis zum 18. August 2017 </a:t>
            </a:r>
          </a:p>
          <a:p>
            <a:endParaRPr lang="de-DE" sz="2000" dirty="0">
              <a:solidFill>
                <a:schemeClr val="bg1"/>
              </a:solidFill>
            </a:endParaRPr>
          </a:p>
          <a:p>
            <a:r>
              <a:rPr lang="de-DE" sz="2000" dirty="0"/>
              <a:t>war er der Chefstratege im </a:t>
            </a:r>
          </a:p>
          <a:p>
            <a:endParaRPr lang="de-DE" sz="2000" dirty="0">
              <a:solidFill>
                <a:srgbClr val="0563C1"/>
              </a:solidFill>
              <a:hlinkClick r:id="rId4" tooltip="Weißes Haus">
                <a:extLst>
                  <a:ext uri="{A12FA001-AC4F-418D-AE19-62706E023703}">
                    <ahyp:hlinkClr xmlns:ahyp="http://schemas.microsoft.com/office/drawing/2018/hyperlinkcolor" val="tx"/>
                  </a:ext>
                </a:extLst>
              </a:hlinkClick>
            </a:endParaRPr>
          </a:p>
          <a:p>
            <a:r>
              <a:rPr lang="de-DE" sz="2000" b="1" dirty="0">
                <a:solidFill>
                  <a:schemeClr val="bg1"/>
                </a:solidFill>
                <a:hlinkClick r:id="rId4" tooltip="Weißes Haus">
                  <a:extLst>
                    <a:ext uri="{A12FA001-AC4F-418D-AE19-62706E023703}">
                      <ahyp:hlinkClr xmlns:ahyp="http://schemas.microsoft.com/office/drawing/2018/hyperlinkcolor" val="tx"/>
                    </a:ext>
                  </a:extLst>
                </a:hlinkClick>
              </a:rPr>
              <a:t>Weißen Haus</a:t>
            </a:r>
            <a:r>
              <a:rPr lang="de-DE" sz="2000" b="1" dirty="0">
                <a:solidFill>
                  <a:schemeClr val="bg1"/>
                </a:solidFill>
              </a:rPr>
              <a:t> </a:t>
            </a:r>
            <a:r>
              <a:rPr lang="de-DE" sz="2000" dirty="0">
                <a:solidFill>
                  <a:schemeClr val="bg1"/>
                </a:solidFill>
              </a:rPr>
              <a:t>und Berater von </a:t>
            </a:r>
            <a:r>
              <a:rPr lang="de-DE" sz="2000" dirty="0"/>
              <a:t>Donald Trump.</a:t>
            </a:r>
          </a:p>
        </p:txBody>
      </p:sp>
      <p:sp>
        <p:nvSpPr>
          <p:cNvPr id="8" name="Foliennummernplatzhalter 7">
            <a:extLst>
              <a:ext uri="{FF2B5EF4-FFF2-40B4-BE49-F238E27FC236}">
                <a16:creationId xmlns:a16="http://schemas.microsoft.com/office/drawing/2014/main" id="{D3321E41-4D06-4719-9C24-9258BD94B915}"/>
              </a:ext>
            </a:extLst>
          </p:cNvPr>
          <p:cNvSpPr>
            <a:spLocks noGrp="1"/>
          </p:cNvSpPr>
          <p:nvPr>
            <p:ph type="sldNum" sz="quarter" idx="12"/>
          </p:nvPr>
        </p:nvSpPr>
        <p:spPr/>
        <p:txBody>
          <a:bodyPr/>
          <a:lstStyle/>
          <a:p>
            <a:fld id="{6139A9DF-AE16-431D-82D4-74D259BAF53E}" type="slidenum">
              <a:rPr lang="de-DE" smtClean="0"/>
              <a:t>6</a:t>
            </a:fld>
            <a:endParaRPr lang="de-DE"/>
          </a:p>
        </p:txBody>
      </p:sp>
    </p:spTree>
    <p:extLst>
      <p:ext uri="{BB962C8B-B14F-4D97-AF65-F5344CB8AC3E}">
        <p14:creationId xmlns:p14="http://schemas.microsoft.com/office/powerpoint/2010/main" val="2743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de-DE" sz="3600" b="1" dirty="0"/>
              <a:t>Man konnte wissen, was </a:t>
            </a:r>
            <a:r>
              <a:rPr lang="de-DE" sz="3600" b="1"/>
              <a:t>sie planen! </a:t>
            </a:r>
            <a:endParaRPr lang="de-DE" sz="3600" b="1" dirty="0"/>
          </a:p>
        </p:txBody>
      </p:sp>
      <p:sp>
        <p:nvSpPr>
          <p:cNvPr id="11269" name="Rectangle 5"/>
          <p:cNvSpPr>
            <a:spLocks noGrp="1" noChangeArrowheads="1"/>
          </p:cNvSpPr>
          <p:nvPr>
            <p:ph type="body" sz="half" idx="1"/>
          </p:nvPr>
        </p:nvSpPr>
        <p:spPr>
          <a:xfrm>
            <a:off x="2209800" y="1752600"/>
            <a:ext cx="3810000" cy="4700736"/>
          </a:xfrm>
        </p:spPr>
        <p:txBody>
          <a:bodyPr>
            <a:normAutofit/>
          </a:bodyPr>
          <a:lstStyle/>
          <a:p>
            <a:pPr algn="ctr">
              <a:buFontTx/>
              <a:buNone/>
            </a:pPr>
            <a:r>
              <a:rPr lang="de-DE" sz="1800" u="sng" dirty="0"/>
              <a:t>Joseph Goebbels in: </a:t>
            </a:r>
            <a:r>
              <a:rPr lang="de-DE" sz="1800" b="1" i="1" u="sng" dirty="0"/>
              <a:t>Der</a:t>
            </a:r>
            <a:r>
              <a:rPr lang="de-DE" sz="1800" i="1" u="sng" dirty="0"/>
              <a:t> </a:t>
            </a:r>
            <a:r>
              <a:rPr lang="de-DE" sz="1800" b="1" i="1" u="sng" dirty="0"/>
              <a:t>Angriff</a:t>
            </a:r>
            <a:r>
              <a:rPr lang="de-DE" sz="1800" i="1" u="sng" dirty="0"/>
              <a:t> </a:t>
            </a:r>
            <a:r>
              <a:rPr lang="de-DE" sz="1800" u="sng" dirty="0"/>
              <a:t>vom  </a:t>
            </a:r>
          </a:p>
          <a:p>
            <a:pPr algn="ctr">
              <a:buFontTx/>
              <a:buNone/>
            </a:pPr>
            <a:r>
              <a:rPr lang="de-DE" b="1" i="1" u="sng" dirty="0">
                <a:solidFill>
                  <a:srgbClr val="FF0000"/>
                </a:solidFill>
              </a:rPr>
              <a:t>30. April 1928:</a:t>
            </a:r>
          </a:p>
          <a:p>
            <a:pPr marL="0" indent="0" algn="just">
              <a:buNone/>
            </a:pPr>
            <a:r>
              <a:rPr lang="de-DE" sz="2000" dirty="0"/>
              <a:t>“Wir gehen in den Reichstag hinein, um uns im Waffenarsenal der Demokratie mit deren eigenen Waffen zu versorgen. Wir werden Reichstagsabgeordnete, </a:t>
            </a:r>
            <a:r>
              <a:rPr lang="de-DE" sz="2000" b="1" dirty="0">
                <a:solidFill>
                  <a:srgbClr val="FF0000"/>
                </a:solidFill>
              </a:rPr>
              <a:t>um die Weimarer Gesinnung mit ihrer eigenen Unterstützung lahm zu legen.</a:t>
            </a:r>
            <a:r>
              <a:rPr lang="de-DE" sz="2000" dirty="0"/>
              <a:t> Wenn die Demokratie so dumm ist, uns für diesen Bärendienst Freifahrkarten und Diäten zu geben, so ist das ihre eigene Sache.” </a:t>
            </a:r>
          </a:p>
          <a:p>
            <a:pPr eaLnBrk="1" hangingPunct="1">
              <a:lnSpc>
                <a:spcPct val="80000"/>
              </a:lnSpc>
            </a:pPr>
            <a:endParaRPr lang="de-DE" sz="1400" dirty="0"/>
          </a:p>
        </p:txBody>
      </p:sp>
      <p:pic>
        <p:nvPicPr>
          <p:cNvPr id="9220" name="Picture 7" descr="Goebbels"/>
          <p:cNvPicPr>
            <a:picLocks noGrp="1" noChangeAspect="1" noChangeArrowheads="1"/>
          </p:cNvPicPr>
          <p:nvPr>
            <p:ph sz="half" idx="2"/>
          </p:nvPr>
        </p:nvPicPr>
        <p:blipFill>
          <a:blip r:embed="rId2" cstate="print"/>
          <a:srcRect/>
          <a:stretch>
            <a:fillRect/>
          </a:stretch>
        </p:blipFill>
        <p:spPr>
          <a:xfrm>
            <a:off x="6456041" y="1844824"/>
            <a:ext cx="3345749" cy="4392464"/>
          </a:xfrm>
          <a:noFill/>
        </p:spPr>
      </p:pic>
    </p:spTree>
    <p:extLst>
      <p:ext uri="{BB962C8B-B14F-4D97-AF65-F5344CB8AC3E}">
        <p14:creationId xmlns:p14="http://schemas.microsoft.com/office/powerpoint/2010/main" val="24551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fade">
                                      <p:cBhvr>
                                        <p:cTn id="12" dur="2000"/>
                                        <p:tgtEl>
                                          <p:spTgt spid="112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animEffect transition="in" filter="fade">
                                      <p:cBhvr>
                                        <p:cTn id="17" dur="2000"/>
                                        <p:tgtEl>
                                          <p:spTgt spid="112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9">
                                            <p:txEl>
                                              <p:pRg st="2" end="2"/>
                                            </p:txEl>
                                          </p:spTgt>
                                        </p:tgtEl>
                                        <p:attrNameLst>
                                          <p:attrName>style.visibility</p:attrName>
                                        </p:attrNameLst>
                                      </p:cBhvr>
                                      <p:to>
                                        <p:strVal val="visible"/>
                                      </p:to>
                                    </p:set>
                                    <p:animEffect transition="in" filter="fade">
                                      <p:cBhvr>
                                        <p:cTn id="22" dur="2000"/>
                                        <p:tgtEl>
                                          <p:spTgt spid="11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WAHRHEIT und Politik</a:t>
            </a:r>
          </a:p>
        </p:txBody>
      </p:sp>
      <p:sp>
        <p:nvSpPr>
          <p:cNvPr id="3" name="Untertitel 2"/>
          <p:cNvSpPr>
            <a:spLocks noGrp="1"/>
          </p:cNvSpPr>
          <p:nvPr>
            <p:ph type="subTitle" idx="1"/>
          </p:nvPr>
        </p:nvSpPr>
        <p:spPr/>
        <p:txBody>
          <a:bodyPr/>
          <a:lstStyle/>
          <a:p>
            <a:r>
              <a:rPr lang="de-DE" dirty="0"/>
              <a:t>oder</a:t>
            </a:r>
          </a:p>
          <a:p>
            <a:r>
              <a:rPr lang="de-DE" sz="4400" dirty="0"/>
              <a:t>Die Politik </a:t>
            </a:r>
            <a:r>
              <a:rPr lang="de-DE" sz="4400" b="1" i="1" dirty="0"/>
              <a:t>mit</a:t>
            </a:r>
            <a:r>
              <a:rPr lang="de-DE" sz="4400" dirty="0"/>
              <a:t> der Wahrheit</a:t>
            </a:r>
          </a:p>
        </p:txBody>
      </p:sp>
      <p:sp>
        <p:nvSpPr>
          <p:cNvPr id="5" name="Rechteck 4"/>
          <p:cNvSpPr/>
          <p:nvPr/>
        </p:nvSpPr>
        <p:spPr>
          <a:xfrm>
            <a:off x="2210463" y="882595"/>
            <a:ext cx="7521934" cy="107342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2425148" y="1030288"/>
            <a:ext cx="7084612" cy="584775"/>
          </a:xfrm>
          <a:prstGeom prst="rect">
            <a:avLst/>
          </a:prstGeom>
          <a:solidFill>
            <a:schemeClr val="bg1"/>
          </a:solidFill>
        </p:spPr>
        <p:txBody>
          <a:bodyPr wrap="square" rtlCol="0">
            <a:spAutoFit/>
          </a:bodyPr>
          <a:lstStyle/>
          <a:p>
            <a:r>
              <a:rPr lang="de-DE" sz="3200" b="1" dirty="0">
                <a:solidFill>
                  <a:srgbClr val="FF0000"/>
                </a:solidFill>
              </a:rPr>
              <a:t>I N S T R U M E N T A L I S I E R U N G E N</a:t>
            </a:r>
          </a:p>
        </p:txBody>
      </p:sp>
      <p:sp>
        <p:nvSpPr>
          <p:cNvPr id="4" name="Pfeil nach rechts 3"/>
          <p:cNvSpPr/>
          <p:nvPr/>
        </p:nvSpPr>
        <p:spPr>
          <a:xfrm>
            <a:off x="327259" y="4905956"/>
            <a:ext cx="11656194" cy="18049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62013" y="5542059"/>
            <a:ext cx="10626289" cy="523220"/>
          </a:xfrm>
          <a:prstGeom prst="rect">
            <a:avLst/>
          </a:prstGeom>
          <a:solidFill>
            <a:schemeClr val="tx1"/>
          </a:solidFill>
        </p:spPr>
        <p:txBody>
          <a:bodyPr wrap="square" rtlCol="0">
            <a:spAutoFit/>
          </a:bodyPr>
          <a:lstStyle/>
          <a:p>
            <a:r>
              <a:rPr lang="de-DE" sz="2800" b="1" dirty="0">
                <a:solidFill>
                  <a:srgbClr val="FF0000"/>
                </a:solidFill>
              </a:rPr>
              <a:t>Im 16. Jahrhundert wurde das Thema schon ausführlich behandelt… </a:t>
            </a:r>
          </a:p>
        </p:txBody>
      </p:sp>
    </p:spTree>
    <p:extLst>
      <p:ext uri="{BB962C8B-B14F-4D97-AF65-F5344CB8AC3E}">
        <p14:creationId xmlns:p14="http://schemas.microsoft.com/office/powerpoint/2010/main" val="14292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el 1"/>
          <p:cNvSpPr>
            <a:spLocks noGrp="1"/>
          </p:cNvSpPr>
          <p:nvPr>
            <p:ph type="title"/>
          </p:nvPr>
        </p:nvSpPr>
        <p:spPr/>
        <p:txBody>
          <a:bodyPr>
            <a:normAutofit/>
          </a:bodyPr>
          <a:lstStyle/>
          <a:p>
            <a:pPr eaLnBrk="1" hangingPunct="1"/>
            <a:r>
              <a:rPr lang="de-DE" altLang="de-DE" b="1" dirty="0" err="1">
                <a:solidFill>
                  <a:srgbClr val="FF0000"/>
                </a:solidFill>
              </a:rPr>
              <a:t>Niccolò</a:t>
            </a:r>
            <a:r>
              <a:rPr lang="de-DE" altLang="de-DE" b="1" dirty="0">
                <a:solidFill>
                  <a:srgbClr val="FF0000"/>
                </a:solidFill>
              </a:rPr>
              <a:t> Machiavellis Ratgeber für Autokraten</a:t>
            </a:r>
          </a:p>
        </p:txBody>
      </p:sp>
      <p:sp>
        <p:nvSpPr>
          <p:cNvPr id="30723" name="Inhaltsplatzhalter 2"/>
          <p:cNvSpPr>
            <a:spLocks noGrp="1"/>
          </p:cNvSpPr>
          <p:nvPr>
            <p:ph sz="half" idx="1"/>
          </p:nvPr>
        </p:nvSpPr>
        <p:spPr>
          <a:xfrm>
            <a:off x="838200" y="1825625"/>
            <a:ext cx="4680005" cy="4351338"/>
          </a:xfrm>
        </p:spPr>
        <p:txBody>
          <a:bodyPr>
            <a:normAutofit/>
          </a:bodyPr>
          <a:lstStyle/>
          <a:p>
            <a:pPr marL="0" indent="0" eaLnBrk="1" hangingPunct="1">
              <a:buNone/>
            </a:pPr>
            <a:r>
              <a:rPr lang="de-DE" altLang="de-DE" sz="4000" dirty="0">
                <a:solidFill>
                  <a:srgbClr val="FF0000"/>
                </a:solidFill>
              </a:rPr>
              <a:t>XVIII</a:t>
            </a:r>
          </a:p>
          <a:p>
            <a:pPr marL="0" indent="0" eaLnBrk="1" hangingPunct="1">
              <a:buNone/>
            </a:pPr>
            <a:r>
              <a:rPr lang="de-DE" altLang="de-DE" sz="4000" i="1" dirty="0" err="1">
                <a:solidFill>
                  <a:srgbClr val="FF0000"/>
                </a:solidFill>
              </a:rPr>
              <a:t>Quomodo</a:t>
            </a:r>
            <a:r>
              <a:rPr lang="de-DE" altLang="de-DE" sz="4000" i="1" dirty="0">
                <a:solidFill>
                  <a:srgbClr val="FF0000"/>
                </a:solidFill>
              </a:rPr>
              <a:t> </a:t>
            </a:r>
            <a:r>
              <a:rPr lang="de-DE" altLang="de-DE" sz="4000" i="1" dirty="0" err="1">
                <a:solidFill>
                  <a:srgbClr val="FF0000"/>
                </a:solidFill>
              </a:rPr>
              <a:t>fides</a:t>
            </a:r>
            <a:r>
              <a:rPr lang="de-DE" altLang="de-DE" sz="4000" i="1" dirty="0">
                <a:solidFill>
                  <a:srgbClr val="FF0000"/>
                </a:solidFill>
              </a:rPr>
              <a:t> a </a:t>
            </a:r>
            <a:r>
              <a:rPr lang="de-DE" altLang="de-DE" sz="4000" i="1" dirty="0" err="1">
                <a:solidFill>
                  <a:srgbClr val="FF0000"/>
                </a:solidFill>
              </a:rPr>
              <a:t>principibus</a:t>
            </a:r>
            <a:r>
              <a:rPr lang="de-DE" altLang="de-DE" sz="4000" i="1" dirty="0">
                <a:solidFill>
                  <a:srgbClr val="FF0000"/>
                </a:solidFill>
              </a:rPr>
              <a:t> </a:t>
            </a:r>
            <a:r>
              <a:rPr lang="de-DE" altLang="de-DE" sz="4000" i="1" dirty="0" err="1">
                <a:solidFill>
                  <a:srgbClr val="FF0000"/>
                </a:solidFill>
              </a:rPr>
              <a:t>sit</a:t>
            </a:r>
            <a:r>
              <a:rPr lang="de-DE" altLang="de-DE" sz="4000" i="1" dirty="0">
                <a:solidFill>
                  <a:srgbClr val="FF0000"/>
                </a:solidFill>
              </a:rPr>
              <a:t> </a:t>
            </a:r>
            <a:r>
              <a:rPr lang="de-DE" altLang="de-DE" sz="4000" i="1" dirty="0" err="1">
                <a:solidFill>
                  <a:srgbClr val="FF0000"/>
                </a:solidFill>
              </a:rPr>
              <a:t>servanda</a:t>
            </a:r>
            <a:endParaRPr lang="de-DE" altLang="de-DE" sz="4000" i="1" dirty="0">
              <a:solidFill>
                <a:srgbClr val="FF0000"/>
              </a:solidFill>
            </a:endParaRPr>
          </a:p>
          <a:p>
            <a:pPr marL="0" indent="0" eaLnBrk="1" hangingPunct="1">
              <a:buNone/>
            </a:pPr>
            <a:r>
              <a:rPr lang="de-DE" altLang="de-DE" sz="3200" dirty="0">
                <a:solidFill>
                  <a:schemeClr val="bg1"/>
                </a:solidFill>
              </a:rPr>
              <a:t>Inwieweit Fürsten ihr  Wort halten müssen</a:t>
            </a:r>
          </a:p>
        </p:txBody>
      </p:sp>
      <p:pic>
        <p:nvPicPr>
          <p:cNvPr id="3" name="Inhaltsplatzhalt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8205" y="1825625"/>
            <a:ext cx="6024957" cy="4074243"/>
          </a:xfrm>
        </p:spPr>
      </p:pic>
    </p:spTree>
    <p:extLst>
      <p:ext uri="{BB962C8B-B14F-4D97-AF65-F5344CB8AC3E}">
        <p14:creationId xmlns:p14="http://schemas.microsoft.com/office/powerpoint/2010/main" val="25588937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Breitbild</PresentationFormat>
  <Paragraphs>115</Paragraphs>
  <Slides>26</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2" baseType="lpstr">
      <vt:lpstr>Arial</vt:lpstr>
      <vt:lpstr>Calibri</vt:lpstr>
      <vt:lpstr>Calibri Light</vt:lpstr>
      <vt:lpstr>Times New Roman</vt:lpstr>
      <vt:lpstr>Office</vt:lpstr>
      <vt:lpstr>Acrobat Document</vt:lpstr>
      <vt:lpstr>WAHRHEIT, Politik  und</vt:lpstr>
      <vt:lpstr>Wahrheit, Politik und politische Urteilsbildung</vt:lpstr>
      <vt:lpstr>„WAHRHEITEN“ über den Fall Prigoschin ???</vt:lpstr>
      <vt:lpstr>Exekutive Machtanmaßung: „Fakten schaffen!“</vt:lpstr>
      <vt:lpstr>PowerPoint-Präsentation</vt:lpstr>
      <vt:lpstr>Die Exekutive liquidiert sukzessive das demokratische System  der „checks and balances“. </vt:lpstr>
      <vt:lpstr>Man konnte wissen, was sie planen! </vt:lpstr>
      <vt:lpstr>WAHRHEIT und Politik</vt:lpstr>
      <vt:lpstr>Niccolò Machiavellis Ratgeber für Autokraten</vt:lpstr>
      <vt:lpstr>Ratgeber für Autokraten: IL PRINZIPE (Der Fürst)</vt:lpstr>
      <vt:lpstr>Ratgeber für Autokraten: IL PRINZIPE (Der Fürst)</vt:lpstr>
      <vt:lpstr>Ratgeber für Autokraten: IL PRINZIPE (Der Fürst)</vt:lpstr>
      <vt:lpstr>Von Machiavelli lernen heißt „siegen lernen“?</vt:lpstr>
      <vt:lpstr>Trump und die Bibel: „Make America pray again!“</vt:lpstr>
      <vt:lpstr>1. September 1939</vt:lpstr>
      <vt:lpstr>PowerPoint-Präsentation</vt:lpstr>
      <vt:lpstr>Usurpation der „WAHRHEIT“</vt:lpstr>
      <vt:lpstr>3. Erkenntnistheoretisch-philosophischer  Exkurs</vt:lpstr>
      <vt:lpstr>Epistemologische Bezugstheorien und …</vt:lpstr>
      <vt:lpstr>…die politische(n) Konsequenzen: Totalitarismus</vt:lpstr>
      <vt:lpstr>Subjektorientierte Politische Bildung</vt:lpstr>
      <vt:lpstr>4. PRAWDA und SOCIAL TRUTH: Die Politik mit der „Wahrheit“ (Siehe auch POLIS Heft 2-2023!)</vt:lpstr>
      <vt:lpstr>PowerPoint-Präsentation</vt:lpstr>
      <vt:lpstr>PowerPoint-Präsentation</vt:lpstr>
      <vt:lpstr>PowerPoint-Präsentation</vt:lpstr>
      <vt:lpstr>Die Normativität der Demokratie</vt:lpstr>
    </vt:vector>
  </TitlesOfParts>
  <Company>FAU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WAHRHEIT und Politik</dc:title>
  <dc:creator>Scherb, Armin</dc:creator>
  <cp:lastModifiedBy>Armin Scherb</cp:lastModifiedBy>
  <cp:revision>85</cp:revision>
  <dcterms:created xsi:type="dcterms:W3CDTF">2023-08-24T12:11:34Z</dcterms:created>
  <dcterms:modified xsi:type="dcterms:W3CDTF">2025-10-12T11:09:33Z</dcterms:modified>
</cp:coreProperties>
</file>