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78" r:id="rId3"/>
    <p:sldId id="279" r:id="rId4"/>
    <p:sldId id="280" r:id="rId5"/>
    <p:sldId id="274" r:id="rId6"/>
    <p:sldId id="257" r:id="rId7"/>
    <p:sldId id="275" r:id="rId8"/>
    <p:sldId id="259" r:id="rId9"/>
    <p:sldId id="260" r:id="rId10"/>
    <p:sldId id="261" r:id="rId11"/>
    <p:sldId id="263" r:id="rId12"/>
    <p:sldId id="265" r:id="rId13"/>
    <p:sldId id="266" r:id="rId14"/>
    <p:sldId id="267" r:id="rId15"/>
    <p:sldId id="269" r:id="rId16"/>
    <p:sldId id="268" r:id="rId17"/>
    <p:sldId id="270" r:id="rId18"/>
    <p:sldId id="273" r:id="rId19"/>
    <p:sldId id="272" r:id="rId20"/>
    <p:sldId id="258"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Textplatzhalter 2"/>
          <p:cNvSpPr>
            <a:spLocks noGrp="1"/>
          </p:cNvSpPr>
          <p:nvPr>
            <p:ph type="body" sz="half" idx="1"/>
          </p:nvPr>
        </p:nvSpPr>
        <p:spPr>
          <a:xfrm>
            <a:off x="6858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ClipArt-Platzhalter 3"/>
          <p:cNvSpPr>
            <a:spLocks noGrp="1"/>
          </p:cNvSpPr>
          <p:nvPr>
            <p:ph type="clipArt" sz="half" idx="2"/>
          </p:nvPr>
        </p:nvSpPr>
        <p:spPr>
          <a:xfrm>
            <a:off x="4648200" y="1981200"/>
            <a:ext cx="3810000" cy="4114800"/>
          </a:xfrm>
        </p:spPr>
        <p:txBody>
          <a:bodyPr/>
          <a:lstStyle/>
          <a:p>
            <a:pPr lvl="0"/>
            <a:endParaRPr lang="de-DE" noProof="0"/>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E6785BB-FF6F-41EF-B09F-4604A7665BF0}"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a:t>Titelmasterformat durch Klicken bearbeiten</a:t>
            </a:r>
          </a:p>
        </p:txBody>
      </p:sp>
      <p:sp>
        <p:nvSpPr>
          <p:cNvPr id="3" name="ClipArt-Platzhalter 2"/>
          <p:cNvSpPr>
            <a:spLocks noGrp="1"/>
          </p:cNvSpPr>
          <p:nvPr>
            <p:ph type="clipArt" sz="half" idx="1"/>
          </p:nvPr>
        </p:nvSpPr>
        <p:spPr>
          <a:xfrm>
            <a:off x="685800" y="1981200"/>
            <a:ext cx="3810000" cy="4114800"/>
          </a:xfrm>
        </p:spPr>
        <p:txBody>
          <a:bodyPr/>
          <a:lstStyle/>
          <a:p>
            <a:pPr lvl="0"/>
            <a:endParaRPr lang="de-DE" noProof="0"/>
          </a:p>
        </p:txBody>
      </p:sp>
      <p:sp>
        <p:nvSpPr>
          <p:cNvPr id="4" name="Textplatzhalter 3"/>
          <p:cNvSpPr>
            <a:spLocks noGrp="1"/>
          </p:cNvSpPr>
          <p:nvPr>
            <p:ph type="body" sz="half" idx="2"/>
          </p:nvPr>
        </p:nvSpPr>
        <p:spPr>
          <a:xfrm>
            <a:off x="4648200" y="1981200"/>
            <a:ext cx="3810000" cy="41148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7B431D6E-66AB-4AD0-8C59-B24BF6D7CDB7}" type="slidenum">
              <a:rPr lang="de-DE" altLang="de-DE"/>
              <a:pPr/>
              <a:t>‹Nr.›</a:t>
            </a:fld>
            <a:endParaRPr lang="de-DE" altLang="de-DE"/>
          </a:p>
        </p:txBody>
      </p:sp>
    </p:spTree>
    <p:extLst>
      <p:ext uri="{BB962C8B-B14F-4D97-AF65-F5344CB8AC3E}">
        <p14:creationId xmlns:p14="http://schemas.microsoft.com/office/powerpoint/2010/main" val="324618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A931FF02-09A8-4183-821B-DEFC0A69A798}" type="datetimeFigureOut">
              <a:rPr lang="de-DE" smtClean="0"/>
              <a:pPr/>
              <a:t>08.02.2026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B9B44CC-3A74-4855-A3A5-6042F7640D1F}"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1FF02-09A8-4183-821B-DEFC0A69A798}" type="datetimeFigureOut">
              <a:rPr lang="de-DE" smtClean="0"/>
              <a:pPr/>
              <a:t>08.02.2026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B44CC-3A74-4855-A3A5-6042F7640D1F}"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179387" y="294557"/>
            <a:ext cx="4392613" cy="6318967"/>
          </a:xfrm>
          <a:prstGeom prst="rect">
            <a:avLst/>
          </a:prstGeom>
          <a:solidFill>
            <a:srgbClr val="C0C0C0"/>
          </a:solidFill>
          <a:ln w="9525">
            <a:solidFill>
              <a:srgbClr val="C0C0C0"/>
            </a:solidFill>
            <a:miter lim="800000"/>
            <a:headEnd/>
            <a:tailEnd/>
          </a:ln>
        </p:spPr>
        <p:txBody>
          <a:bodyPr/>
          <a:lstStyle>
            <a:lvl1pPr indent="449263"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b="1" dirty="0">
              <a:solidFill>
                <a:srgbClr val="FFFF00"/>
              </a:solidFill>
              <a:latin typeface="AGaramond" charset="0"/>
              <a:cs typeface="Times New Roman" panose="02020603050405020304" pitchFamily="18" charset="0"/>
            </a:endParaRPr>
          </a:p>
          <a:p>
            <a:pPr eaLnBrk="1" hangingPunct="1"/>
            <a:endParaRPr lang="de-DE" altLang="de-DE" b="1" dirty="0">
              <a:solidFill>
                <a:srgbClr val="FFFF00"/>
              </a:solidFill>
              <a:latin typeface="AGaramond" charset="0"/>
              <a:cs typeface="Times New Roman" panose="02020603050405020304" pitchFamily="18" charset="0"/>
            </a:endParaRPr>
          </a:p>
          <a:p>
            <a:pPr eaLnBrk="1" hangingPunct="1"/>
            <a:endParaRPr lang="de-DE" altLang="de-DE" sz="1800" b="1" dirty="0">
              <a:solidFill>
                <a:srgbClr val="FFFF00"/>
              </a:solidFill>
              <a:cs typeface="Times New Roman" panose="02020603050405020304" pitchFamily="18" charset="0"/>
            </a:endParaRPr>
          </a:p>
          <a:p>
            <a:pPr eaLnBrk="1" hangingPunct="1"/>
            <a:r>
              <a:rPr lang="de-DE" altLang="de-DE" b="1" dirty="0">
                <a:solidFill>
                  <a:srgbClr val="FFFF00"/>
                </a:solidFill>
                <a:cs typeface="Times New Roman" panose="02020603050405020304" pitchFamily="18" charset="0"/>
              </a:rPr>
              <a:t>Beiträge aus der Pädagogik</a:t>
            </a:r>
            <a:r>
              <a:rPr lang="de-DE" altLang="de-DE" sz="1600" b="1" dirty="0">
                <a:solidFill>
                  <a:srgbClr val="FFFF00"/>
                </a:solidFill>
                <a:cs typeface="Times New Roman" panose="02020603050405020304" pitchFamily="18" charset="0"/>
              </a:rPr>
              <a:t>	   </a:t>
            </a:r>
            <a:endParaRPr lang="de-DE" altLang="de-DE" sz="1200" dirty="0">
              <a:cs typeface="Times New Roman" panose="02020603050405020304" pitchFamily="18" charset="0"/>
            </a:endParaRPr>
          </a:p>
          <a:p>
            <a:r>
              <a:rPr lang="de-DE" altLang="de-DE" sz="1400" b="1" dirty="0">
                <a:cs typeface="Times New Roman" panose="02020603050405020304" pitchFamily="18" charset="0"/>
              </a:rPr>
              <a:t> </a:t>
            </a:r>
            <a:endParaRPr lang="de-DE" altLang="de-DE" sz="1200" dirty="0">
              <a:cs typeface="Times New Roman" panose="02020603050405020304" pitchFamily="18" charset="0"/>
            </a:endParaRPr>
          </a:p>
          <a:p>
            <a:r>
              <a:rPr lang="de-DE" altLang="de-DE" sz="1600" b="1" dirty="0">
                <a:solidFill>
                  <a:srgbClr val="FFFF00"/>
                </a:solidFill>
                <a:cs typeface="Times New Roman" panose="02020603050405020304" pitchFamily="18" charset="0"/>
              </a:rPr>
              <a:t>1. Der „technologische“  Ansatz der  </a:t>
            </a:r>
          </a:p>
          <a:p>
            <a:r>
              <a:rPr lang="de-DE" altLang="de-DE" sz="1600" b="1" dirty="0">
                <a:solidFill>
                  <a:srgbClr val="FFFF00"/>
                </a:solidFill>
                <a:cs typeface="Times New Roman" panose="02020603050405020304" pitchFamily="18" charset="0"/>
              </a:rPr>
              <a:t>      </a:t>
            </a:r>
            <a:r>
              <a:rPr lang="de-DE" altLang="de-DE" sz="1600" b="1" dirty="0" err="1">
                <a:solidFill>
                  <a:srgbClr val="FFFF00"/>
                </a:solidFill>
                <a:cs typeface="Times New Roman" panose="02020603050405020304" pitchFamily="18" charset="0"/>
              </a:rPr>
              <a:t>Wertevemittlung</a:t>
            </a:r>
            <a:r>
              <a:rPr lang="de-DE" altLang="de-DE" sz="1600" dirty="0">
                <a:cs typeface="Times New Roman" panose="02020603050405020304" pitchFamily="18" charset="0"/>
              </a:rPr>
              <a:t>        </a:t>
            </a:r>
          </a:p>
          <a:p>
            <a:endParaRPr lang="de-DE" altLang="de-DE" sz="1600" dirty="0">
              <a:cs typeface="Times New Roman" panose="02020603050405020304" pitchFamily="18" charset="0"/>
            </a:endParaRPr>
          </a:p>
          <a:p>
            <a:endParaRPr lang="de-DE" altLang="de-DE" sz="1600" dirty="0">
              <a:cs typeface="Times New Roman" panose="02020603050405020304" pitchFamily="18" charset="0"/>
            </a:endParaRPr>
          </a:p>
          <a:p>
            <a:endParaRPr lang="de-DE" altLang="de-DE" sz="1600" dirty="0">
              <a:cs typeface="Times New Roman" panose="02020603050405020304" pitchFamily="18" charset="0"/>
            </a:endParaRPr>
          </a:p>
          <a:p>
            <a:r>
              <a:rPr lang="de-DE" altLang="de-DE" sz="1600" dirty="0">
                <a:cs typeface="Times New Roman" panose="02020603050405020304" pitchFamily="18" charset="0"/>
              </a:rPr>
              <a:t>2. Werterziehung als Wertklärung</a:t>
            </a:r>
          </a:p>
          <a:p>
            <a:endParaRPr lang="de-DE" altLang="de-DE" sz="1600" dirty="0">
              <a:cs typeface="Times New Roman" panose="02020603050405020304" pitchFamily="18" charset="0"/>
            </a:endParaRPr>
          </a:p>
          <a:p>
            <a:pPr algn="just"/>
            <a:endParaRPr lang="de-DE" altLang="de-DE" sz="1600" dirty="0">
              <a:cs typeface="Times New Roman" panose="02020603050405020304" pitchFamily="18" charset="0"/>
            </a:endParaRPr>
          </a:p>
          <a:p>
            <a:r>
              <a:rPr lang="de-DE" altLang="de-DE" sz="1600" dirty="0">
                <a:cs typeface="Times New Roman" panose="02020603050405020304" pitchFamily="18" charset="0"/>
              </a:rPr>
              <a:t>3. Der strukturgenetische Ansatz	</a:t>
            </a:r>
          </a:p>
          <a:p>
            <a:endParaRPr lang="de-DE" altLang="de-DE" sz="1600" dirty="0">
              <a:cs typeface="Times New Roman" panose="02020603050405020304" pitchFamily="18" charset="0"/>
            </a:endParaRPr>
          </a:p>
          <a:p>
            <a:endParaRPr lang="de-DE" altLang="de-DE" sz="1600" dirty="0">
              <a:cs typeface="Times New Roman" panose="02020603050405020304" pitchFamily="18" charset="0"/>
            </a:endParaRPr>
          </a:p>
          <a:p>
            <a:r>
              <a:rPr lang="de-DE" altLang="de-DE" sz="1600" dirty="0">
                <a:cs typeface="Times New Roman" panose="02020603050405020304" pitchFamily="18" charset="0"/>
              </a:rPr>
              <a:t>4  Der diskurstheoretische Ansatz</a:t>
            </a:r>
          </a:p>
          <a:p>
            <a:endParaRPr lang="de-DE" altLang="de-DE" sz="1600" dirty="0">
              <a:cs typeface="Times New Roman" panose="02020603050405020304" pitchFamily="18" charset="0"/>
            </a:endParaRPr>
          </a:p>
          <a:p>
            <a:r>
              <a:rPr lang="de-DE" altLang="de-DE" sz="1600" dirty="0">
                <a:cs typeface="Times New Roman" panose="02020603050405020304" pitchFamily="18" charset="0"/>
              </a:rPr>
              <a:t>5  Der </a:t>
            </a:r>
            <a:r>
              <a:rPr lang="de-DE" altLang="de-DE" sz="1600" dirty="0" err="1">
                <a:cs typeface="Times New Roman" panose="02020603050405020304" pitchFamily="18" charset="0"/>
              </a:rPr>
              <a:t>Empathieansatz</a:t>
            </a:r>
            <a:r>
              <a:rPr lang="de-DE" altLang="de-DE" sz="1600" dirty="0">
                <a:cs typeface="Times New Roman" panose="02020603050405020304" pitchFamily="18" charset="0"/>
              </a:rPr>
              <a:t> der </a:t>
            </a:r>
          </a:p>
          <a:p>
            <a:r>
              <a:rPr lang="de-DE" altLang="de-DE" sz="1600" dirty="0">
                <a:cs typeface="Times New Roman" panose="02020603050405020304" pitchFamily="18" charset="0"/>
              </a:rPr>
              <a:t>       Moralentwicklung</a:t>
            </a:r>
          </a:p>
          <a:p>
            <a:endParaRPr lang="de-DE" altLang="de-DE" dirty="0"/>
          </a:p>
        </p:txBody>
      </p:sp>
      <p:pic>
        <p:nvPicPr>
          <p:cNvPr id="3075" name="Picture 5" descr="ju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692150"/>
            <a:ext cx="4500562"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6"/>
          <p:cNvSpPr txBox="1">
            <a:spLocks noChangeArrowheads="1"/>
          </p:cNvSpPr>
          <p:nvPr/>
        </p:nvSpPr>
        <p:spPr bwMode="auto">
          <a:xfrm>
            <a:off x="2771775" y="260350"/>
            <a:ext cx="2438400"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2000" b="1" i="1">
                <a:solidFill>
                  <a:srgbClr val="FFFF00"/>
                </a:solidFill>
              </a:rPr>
              <a:t>„Die Schüler sind...</a:t>
            </a:r>
          </a:p>
        </p:txBody>
      </p:sp>
      <p:sp>
        <p:nvSpPr>
          <p:cNvPr id="3077" name="AutoShape 7"/>
          <p:cNvSpPr>
            <a:spLocks noChangeArrowheads="1"/>
          </p:cNvSpPr>
          <p:nvPr/>
        </p:nvSpPr>
        <p:spPr bwMode="auto">
          <a:xfrm>
            <a:off x="5148263" y="0"/>
            <a:ext cx="3995737" cy="1052513"/>
          </a:xfrm>
          <a:prstGeom prst="cloudCallout">
            <a:avLst>
              <a:gd name="adj1" fmla="val -7171"/>
              <a:gd name="adj2" fmla="val 126019"/>
            </a:avLst>
          </a:prstGeom>
          <a:solidFill>
            <a:srgbClr val="C0C0C0"/>
          </a:solidFill>
          <a:ln w="9525">
            <a:solidFill>
              <a:schemeClr val="tx1"/>
            </a:solidFill>
            <a:round/>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de-DE" altLang="de-DE"/>
          </a:p>
        </p:txBody>
      </p:sp>
      <p:sp>
        <p:nvSpPr>
          <p:cNvPr id="3078" name="Text Box 8"/>
          <p:cNvSpPr txBox="1">
            <a:spLocks noChangeArrowheads="1"/>
          </p:cNvSpPr>
          <p:nvPr/>
        </p:nvSpPr>
        <p:spPr bwMode="auto">
          <a:xfrm>
            <a:off x="4551363" y="-339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de-DE" altLang="de-DE"/>
          </a:p>
        </p:txBody>
      </p:sp>
      <p:sp>
        <p:nvSpPr>
          <p:cNvPr id="17417" name="Text Box 9"/>
          <p:cNvSpPr txBox="1">
            <a:spLocks noChangeArrowheads="1"/>
          </p:cNvSpPr>
          <p:nvPr/>
        </p:nvSpPr>
        <p:spPr bwMode="auto">
          <a:xfrm>
            <a:off x="5867400" y="260350"/>
            <a:ext cx="2457450" cy="590550"/>
          </a:xfrm>
          <a:prstGeom prst="rect">
            <a:avLst/>
          </a:prstGeom>
          <a:solidFill>
            <a:srgbClr val="C0C0C0"/>
          </a:solidFill>
          <a:ln w="9525">
            <a:solidFill>
              <a:srgbClr val="C0C0C0"/>
            </a:solid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de-DE" altLang="de-DE" sz="1600" b="1" i="1">
                <a:solidFill>
                  <a:srgbClr val="FFFF00"/>
                </a:solidFill>
              </a:rPr>
              <a:t>...im Geiste der Demokratie zu erziehen!“</a:t>
            </a:r>
          </a:p>
        </p:txBody>
      </p:sp>
    </p:spTree>
    <p:extLst>
      <p:ext uri="{BB962C8B-B14F-4D97-AF65-F5344CB8AC3E}">
        <p14:creationId xmlns:p14="http://schemas.microsoft.com/office/powerpoint/2010/main" val="25975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7414">
                                            <p:txEl>
                                              <p:pRg st="0" end="0"/>
                                            </p:txEl>
                                          </p:spTgt>
                                        </p:tgtEl>
                                        <p:attrNameLst>
                                          <p:attrName>style.visibility</p:attrName>
                                        </p:attrNameLst>
                                      </p:cBhvr>
                                      <p:to>
                                        <p:strVal val="visible"/>
                                      </p:to>
                                    </p:set>
                                    <p:animEffect transition="in" filter="wipe(up)">
                                      <p:cBhvr>
                                        <p:cTn id="13" dur="75"/>
                                        <p:tgtEl>
                                          <p:spTgt spid="1741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17417">
                                            <p:txEl>
                                              <p:pRg st="0" end="0"/>
                                            </p:txEl>
                                          </p:spTgt>
                                        </p:tgtEl>
                                        <p:attrNameLst>
                                          <p:attrName>style.visibility</p:attrName>
                                        </p:attrNameLst>
                                      </p:cBhvr>
                                      <p:to>
                                        <p:strVal val="visible"/>
                                      </p:to>
                                    </p:set>
                                    <p:animEffect transition="in" filter="wipe(up)">
                                      <p:cBhvr>
                                        <p:cTn id="18" dur="75"/>
                                        <p:tgtEl>
                                          <p:spTgt spid="17417">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4" grpId="0" build="p" autoUpdateAnimBg="0"/>
      <p:bldP spid="17417"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solidFill>
                  <a:schemeClr val="tx1"/>
                </a:solidFill>
              </a:rPr>
              <a:t>Methoden der Wertklärung</a:t>
            </a:r>
          </a:p>
        </p:txBody>
      </p:sp>
      <p:sp>
        <p:nvSpPr>
          <p:cNvPr id="23555" name="Rectangle 3"/>
          <p:cNvSpPr>
            <a:spLocks noGrp="1" noChangeArrowheads="1"/>
          </p:cNvSpPr>
          <p:nvPr>
            <p:ph idx="1"/>
          </p:nvPr>
        </p:nvSpPr>
        <p:spPr/>
        <p:txBody>
          <a:bodyPr/>
          <a:lstStyle/>
          <a:p>
            <a:pPr eaLnBrk="1" hangingPunct="1">
              <a:buFontTx/>
              <a:buNone/>
            </a:pPr>
            <a:endParaRPr lang="de-DE" dirty="0"/>
          </a:p>
          <a:p>
            <a:pPr eaLnBrk="1" hangingPunct="1"/>
            <a:r>
              <a:rPr lang="de-DE" dirty="0"/>
              <a:t>Wertbogen</a:t>
            </a:r>
          </a:p>
          <a:p>
            <a:pPr eaLnBrk="1" hangingPunct="1"/>
            <a:r>
              <a:rPr lang="de-DE" b="1" dirty="0">
                <a:solidFill>
                  <a:srgbClr val="FFFF00"/>
                </a:solidFill>
              </a:rPr>
              <a:t>Klärende Diskussion </a:t>
            </a:r>
            <a:r>
              <a:rPr lang="de-DE" b="1" dirty="0"/>
              <a:t>(Politische Bildung!!!)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sz="3600"/>
              <a:t>Kennen Sie die eindeutige Antwort?</a:t>
            </a:r>
          </a:p>
        </p:txBody>
      </p:sp>
      <p:pic>
        <p:nvPicPr>
          <p:cNvPr id="10243" name="Picture 4" descr="21"/>
          <p:cNvPicPr>
            <a:picLocks noChangeAspect="1" noChangeArrowheads="1"/>
          </p:cNvPicPr>
          <p:nvPr/>
        </p:nvPicPr>
        <p:blipFill>
          <a:blip r:embed="rId2" cstate="print"/>
          <a:srcRect/>
          <a:stretch>
            <a:fillRect/>
          </a:stretch>
        </p:blipFill>
        <p:spPr bwMode="auto">
          <a:xfrm>
            <a:off x="539750" y="1844675"/>
            <a:ext cx="3297238" cy="3297238"/>
          </a:xfrm>
          <a:prstGeom prst="rect">
            <a:avLst/>
          </a:prstGeom>
          <a:noFill/>
          <a:ln w="9525">
            <a:noFill/>
            <a:miter lim="800000"/>
            <a:headEnd/>
            <a:tailEnd/>
          </a:ln>
        </p:spPr>
      </p:pic>
      <p:pic>
        <p:nvPicPr>
          <p:cNvPr id="10244" name="Picture 5" descr="3776_3_03-01"/>
          <p:cNvPicPr>
            <a:picLocks noChangeAspect="1" noChangeArrowheads="1"/>
          </p:cNvPicPr>
          <p:nvPr/>
        </p:nvPicPr>
        <p:blipFill>
          <a:blip r:embed="rId3" cstate="print"/>
          <a:srcRect/>
          <a:stretch>
            <a:fillRect/>
          </a:stretch>
        </p:blipFill>
        <p:spPr bwMode="auto">
          <a:xfrm>
            <a:off x="3779838" y="3494088"/>
            <a:ext cx="4903787" cy="3022600"/>
          </a:xfrm>
          <a:prstGeom prst="rect">
            <a:avLst/>
          </a:prstGeom>
          <a:noFill/>
          <a:ln w="9525">
            <a:noFill/>
            <a:miter lim="800000"/>
            <a:headEnd/>
            <a:tailEnd/>
          </a:ln>
        </p:spPr>
      </p:pic>
      <p:sp>
        <p:nvSpPr>
          <p:cNvPr id="10245" name="Text Box 6"/>
          <p:cNvSpPr txBox="1">
            <a:spLocks noChangeArrowheads="1"/>
          </p:cNvSpPr>
          <p:nvPr/>
        </p:nvSpPr>
        <p:spPr bwMode="auto">
          <a:xfrm>
            <a:off x="4211638" y="2060575"/>
            <a:ext cx="4176712" cy="646331"/>
          </a:xfrm>
          <a:prstGeom prst="rect">
            <a:avLst/>
          </a:prstGeom>
          <a:noFill/>
          <a:ln w="9525">
            <a:noFill/>
            <a:miter lim="800000"/>
            <a:headEnd/>
            <a:tailEnd/>
          </a:ln>
        </p:spPr>
        <p:txBody>
          <a:bodyPr>
            <a:spAutoFit/>
          </a:bodyPr>
          <a:lstStyle/>
          <a:p>
            <a:pPr>
              <a:spcBef>
                <a:spcPct val="50000"/>
              </a:spcBef>
            </a:pPr>
            <a:r>
              <a:rPr lang="de-DE" b="1" dirty="0">
                <a:solidFill>
                  <a:srgbClr val="FFFF00"/>
                </a:solidFill>
              </a:rPr>
              <a:t>Soll aktive Sterbehilfe gesetzlich erlaubt werden?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solidFill>
                  <a:schemeClr val="tx1"/>
                </a:solidFill>
              </a:rPr>
              <a:t>Methoden der Wertklärung</a:t>
            </a:r>
          </a:p>
        </p:txBody>
      </p:sp>
      <p:sp>
        <p:nvSpPr>
          <p:cNvPr id="23555" name="Rectangle 3"/>
          <p:cNvSpPr>
            <a:spLocks noGrp="1" noChangeArrowheads="1"/>
          </p:cNvSpPr>
          <p:nvPr>
            <p:ph idx="1"/>
          </p:nvPr>
        </p:nvSpPr>
        <p:spPr/>
        <p:txBody>
          <a:bodyPr/>
          <a:lstStyle/>
          <a:p>
            <a:pPr eaLnBrk="1" hangingPunct="1">
              <a:buFontTx/>
              <a:buNone/>
            </a:pPr>
            <a:endParaRPr lang="de-DE" dirty="0"/>
          </a:p>
          <a:p>
            <a:pPr eaLnBrk="1" hangingPunct="1"/>
            <a:r>
              <a:rPr lang="de-DE" dirty="0"/>
              <a:t>Wertbogen</a:t>
            </a:r>
          </a:p>
          <a:p>
            <a:pPr eaLnBrk="1" hangingPunct="1"/>
            <a:r>
              <a:rPr lang="de-DE" dirty="0"/>
              <a:t>Klärende Diskussion</a:t>
            </a:r>
          </a:p>
          <a:p>
            <a:pPr eaLnBrk="1" hangingPunct="1"/>
            <a:r>
              <a:rPr lang="de-DE" b="1" dirty="0" err="1">
                <a:solidFill>
                  <a:srgbClr val="FFFF00"/>
                </a:solidFill>
              </a:rPr>
              <a:t>Advocatus</a:t>
            </a:r>
            <a:r>
              <a:rPr lang="de-DE" b="1" dirty="0">
                <a:solidFill>
                  <a:srgbClr val="FFFF00"/>
                </a:solidFill>
              </a:rPr>
              <a:t> </a:t>
            </a:r>
            <a:r>
              <a:rPr lang="de-DE" b="1" dirty="0" err="1">
                <a:solidFill>
                  <a:srgbClr val="FFFF00"/>
                </a:solidFill>
              </a:rPr>
              <a:t>diaboli</a:t>
            </a:r>
            <a:endParaRPr lang="de-DE"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a:latin typeface="Algerian" pitchFamily="82" charset="0"/>
              </a:rPr>
              <a:t>Thies Christophersen </a:t>
            </a:r>
          </a:p>
        </p:txBody>
      </p:sp>
      <p:pic>
        <p:nvPicPr>
          <p:cNvPr id="7" name="Inhaltsplatzhalter 6" descr="index.jpeg"/>
          <p:cNvPicPr>
            <a:picLocks noGrp="1" noChangeAspect="1"/>
          </p:cNvPicPr>
          <p:nvPr>
            <p:ph sz="half" idx="1"/>
          </p:nvPr>
        </p:nvPicPr>
        <p:blipFill>
          <a:blip r:embed="rId2" cstate="print"/>
          <a:stretch>
            <a:fillRect/>
          </a:stretch>
        </p:blipFill>
        <p:spPr>
          <a:xfrm>
            <a:off x="611560" y="2132856"/>
            <a:ext cx="4806719" cy="3600400"/>
          </a:xfrm>
        </p:spPr>
      </p:pic>
      <p:pic>
        <p:nvPicPr>
          <p:cNvPr id="6" name="Inhaltsplatzhalter 5" descr="images.jpeg"/>
          <p:cNvPicPr>
            <a:picLocks noGrp="1" noChangeAspect="1"/>
          </p:cNvPicPr>
          <p:nvPr>
            <p:ph sz="half" idx="2"/>
          </p:nvPr>
        </p:nvPicPr>
        <p:blipFill>
          <a:blip r:embed="rId3" cstate="print"/>
          <a:stretch>
            <a:fillRect/>
          </a:stretch>
        </p:blipFill>
        <p:spPr>
          <a:xfrm>
            <a:off x="5436096" y="2166094"/>
            <a:ext cx="2376263" cy="352246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solidFill>
                  <a:schemeClr val="tx1"/>
                </a:solidFill>
              </a:rPr>
              <a:t>Methoden der Wertklärung</a:t>
            </a:r>
          </a:p>
        </p:txBody>
      </p:sp>
      <p:sp>
        <p:nvSpPr>
          <p:cNvPr id="23555" name="Rectangle 3"/>
          <p:cNvSpPr>
            <a:spLocks noGrp="1" noChangeArrowheads="1"/>
          </p:cNvSpPr>
          <p:nvPr>
            <p:ph idx="1"/>
          </p:nvPr>
        </p:nvSpPr>
        <p:spPr/>
        <p:txBody>
          <a:bodyPr/>
          <a:lstStyle/>
          <a:p>
            <a:pPr eaLnBrk="1" hangingPunct="1">
              <a:buFontTx/>
              <a:buNone/>
            </a:pPr>
            <a:endParaRPr lang="de-DE" dirty="0"/>
          </a:p>
          <a:p>
            <a:pPr eaLnBrk="1" hangingPunct="1"/>
            <a:r>
              <a:rPr lang="de-DE" dirty="0"/>
              <a:t>Wertbogen</a:t>
            </a:r>
          </a:p>
          <a:p>
            <a:pPr eaLnBrk="1" hangingPunct="1"/>
            <a:r>
              <a:rPr lang="de-DE" dirty="0"/>
              <a:t>Klärende Diskussion</a:t>
            </a:r>
          </a:p>
          <a:p>
            <a:pPr eaLnBrk="1" hangingPunct="1"/>
            <a:r>
              <a:rPr lang="de-DE" dirty="0" err="1"/>
              <a:t>Advocatus</a:t>
            </a:r>
            <a:r>
              <a:rPr lang="de-DE" dirty="0"/>
              <a:t> </a:t>
            </a:r>
            <a:r>
              <a:rPr lang="de-DE" dirty="0" err="1"/>
              <a:t>diaboli</a:t>
            </a:r>
            <a:endParaRPr lang="de-DE" dirty="0"/>
          </a:p>
          <a:p>
            <a:pPr eaLnBrk="1" hangingPunct="1"/>
            <a:r>
              <a:rPr lang="de-DE" b="1" dirty="0">
                <a:solidFill>
                  <a:srgbClr val="FFFF00"/>
                </a:solidFill>
              </a:rPr>
              <a:t>Simulationsspiel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Artikel 10 GG: Briefgeheimnis ???</a:t>
            </a:r>
          </a:p>
        </p:txBody>
      </p:sp>
      <p:sp>
        <p:nvSpPr>
          <p:cNvPr id="3" name="Inhaltsplatzhalter 2"/>
          <p:cNvSpPr>
            <a:spLocks noGrp="1"/>
          </p:cNvSpPr>
          <p:nvPr>
            <p:ph idx="1"/>
          </p:nvPr>
        </p:nvSpPr>
        <p:spPr/>
        <p:txBody>
          <a:bodyPr>
            <a:normAutofit/>
          </a:bodyPr>
          <a:lstStyle/>
          <a:p>
            <a:r>
              <a:rPr lang="de-DE" sz="5400" dirty="0"/>
              <a:t>Lehrperson simuliert den Boten, der einen an den Klassensprecher gerichteten Brief öffnet…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solidFill>
                  <a:schemeClr val="tx1"/>
                </a:solidFill>
              </a:rPr>
              <a:t>Methoden der Wertklärung</a:t>
            </a:r>
          </a:p>
        </p:txBody>
      </p:sp>
      <p:sp>
        <p:nvSpPr>
          <p:cNvPr id="23555" name="Rectangle 3"/>
          <p:cNvSpPr>
            <a:spLocks noGrp="1" noChangeArrowheads="1"/>
          </p:cNvSpPr>
          <p:nvPr>
            <p:ph idx="1"/>
          </p:nvPr>
        </p:nvSpPr>
        <p:spPr/>
        <p:txBody>
          <a:bodyPr/>
          <a:lstStyle/>
          <a:p>
            <a:pPr eaLnBrk="1" hangingPunct="1">
              <a:buFontTx/>
              <a:buNone/>
            </a:pPr>
            <a:endParaRPr lang="de-DE" dirty="0"/>
          </a:p>
          <a:p>
            <a:pPr eaLnBrk="1" hangingPunct="1"/>
            <a:r>
              <a:rPr lang="de-DE" dirty="0"/>
              <a:t>Wertbogen</a:t>
            </a:r>
          </a:p>
          <a:p>
            <a:pPr eaLnBrk="1" hangingPunct="1"/>
            <a:r>
              <a:rPr lang="de-DE" dirty="0"/>
              <a:t>Klärende Diskussion</a:t>
            </a:r>
          </a:p>
          <a:p>
            <a:pPr eaLnBrk="1" hangingPunct="1"/>
            <a:r>
              <a:rPr lang="de-DE" dirty="0" err="1"/>
              <a:t>Advocatus</a:t>
            </a:r>
            <a:r>
              <a:rPr lang="de-DE" dirty="0"/>
              <a:t> </a:t>
            </a:r>
            <a:r>
              <a:rPr lang="de-DE" dirty="0" err="1"/>
              <a:t>diaboli</a:t>
            </a:r>
            <a:endParaRPr lang="de-DE" dirty="0"/>
          </a:p>
          <a:p>
            <a:pPr eaLnBrk="1" hangingPunct="1"/>
            <a:r>
              <a:rPr lang="de-DE" dirty="0"/>
              <a:t>Simulationsspiel</a:t>
            </a:r>
          </a:p>
          <a:p>
            <a:pPr eaLnBrk="1" hangingPunct="1"/>
            <a:r>
              <a:rPr lang="de-DE" b="1" dirty="0">
                <a:solidFill>
                  <a:srgbClr val="FFFF00"/>
                </a:solidFill>
              </a:rPr>
              <a:t>Wertkontinuum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20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de-DE" sz="4800" b="1" dirty="0"/>
              <a:t>Freiheit</a:t>
            </a:r>
            <a:r>
              <a:rPr lang="de-DE" sz="4800" dirty="0"/>
              <a:t> oder </a:t>
            </a:r>
            <a:r>
              <a:rPr lang="de-DE" sz="4800" b="1" dirty="0"/>
              <a:t>Sicherheit</a:t>
            </a:r>
            <a:r>
              <a:rPr lang="de-DE" sz="4800" dirty="0"/>
              <a:t>???</a:t>
            </a:r>
          </a:p>
        </p:txBody>
      </p:sp>
      <p:sp>
        <p:nvSpPr>
          <p:cNvPr id="40964" name="Rectangle 4"/>
          <p:cNvSpPr>
            <a:spLocks noGrp="1" noChangeArrowheads="1"/>
          </p:cNvSpPr>
          <p:nvPr>
            <p:ph type="body" sz="half" idx="1"/>
          </p:nvPr>
        </p:nvSpPr>
        <p:spPr/>
        <p:txBody>
          <a:bodyPr/>
          <a:lstStyle/>
          <a:p>
            <a:pPr eaLnBrk="1" hangingPunct="1"/>
            <a:r>
              <a:rPr lang="de-DE" dirty="0"/>
              <a:t>Sollen Online-Durchsuchungen gesetzlich erlaubt werden?</a:t>
            </a:r>
          </a:p>
          <a:p>
            <a:pPr eaLnBrk="1" hangingPunct="1">
              <a:buFontTx/>
              <a:buNone/>
            </a:pPr>
            <a:endParaRPr lang="de-DE" dirty="0"/>
          </a:p>
          <a:p>
            <a:pPr eaLnBrk="1" hangingPunct="1"/>
            <a:r>
              <a:rPr lang="de-DE" sz="2400" dirty="0"/>
              <a:t>Welche Position bezieht das nebenstehende Bild?</a:t>
            </a:r>
          </a:p>
          <a:p>
            <a:pPr eaLnBrk="1" hangingPunct="1"/>
            <a:r>
              <a:rPr lang="de-DE" sz="2400" dirty="0"/>
              <a:t>Was ist IHRE Position?</a:t>
            </a:r>
          </a:p>
        </p:txBody>
      </p:sp>
      <p:pic>
        <p:nvPicPr>
          <p:cNvPr id="15364" name="Picture 6" descr="online Durchsuchung"/>
          <p:cNvPicPr>
            <a:picLocks noGrp="1" noChangeAspect="1" noChangeArrowheads="1"/>
          </p:cNvPicPr>
          <p:nvPr>
            <p:ph type="clipArt" sz="half" idx="2"/>
          </p:nvPr>
        </p:nvPicPr>
        <p:blipFill>
          <a:blip r:embed="rId2" cstate="print"/>
          <a:srcRect/>
          <a:stretch>
            <a:fillRect/>
          </a:stretch>
        </p:blipFill>
        <p:spPr>
          <a:xfrm>
            <a:off x="5019675" y="1989138"/>
            <a:ext cx="3190875" cy="38163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4">
                                            <p:txEl>
                                              <p:pRg st="0" end="0"/>
                                            </p:txEl>
                                          </p:spTgt>
                                        </p:tgtEl>
                                        <p:attrNameLst>
                                          <p:attrName>style.visibility</p:attrName>
                                        </p:attrNameLst>
                                      </p:cBhvr>
                                      <p:to>
                                        <p:strVal val="visible"/>
                                      </p:to>
                                    </p:set>
                                    <p:animEffect transition="in" filter="fade">
                                      <p:cBhvr>
                                        <p:cTn id="12" dur="2000"/>
                                        <p:tgtEl>
                                          <p:spTgt spid="409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fade">
                                      <p:cBhvr>
                                        <p:cTn id="17" dur="2000"/>
                                        <p:tgtEl>
                                          <p:spTgt spid="409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64">
                                            <p:txEl>
                                              <p:pRg st="3" end="3"/>
                                            </p:txEl>
                                          </p:spTgt>
                                        </p:tgtEl>
                                        <p:attrNameLst>
                                          <p:attrName>style.visibility</p:attrName>
                                        </p:attrNameLst>
                                      </p:cBhvr>
                                      <p:to>
                                        <p:strVal val="visible"/>
                                      </p:to>
                                    </p:set>
                                    <p:animEffect transition="in" filter="fade">
                                      <p:cBhvr>
                                        <p:cTn id="22" dur="2000"/>
                                        <p:tgtEl>
                                          <p:spTgt spid="409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a:solidFill>
                  <a:schemeClr val="tx1"/>
                </a:solidFill>
              </a:rPr>
              <a:t>Methoden der Wertklärung</a:t>
            </a:r>
          </a:p>
        </p:txBody>
      </p:sp>
      <p:sp>
        <p:nvSpPr>
          <p:cNvPr id="23555" name="Rectangle 3"/>
          <p:cNvSpPr>
            <a:spLocks noGrp="1" noChangeArrowheads="1"/>
          </p:cNvSpPr>
          <p:nvPr>
            <p:ph idx="1"/>
          </p:nvPr>
        </p:nvSpPr>
        <p:spPr/>
        <p:txBody>
          <a:bodyPr/>
          <a:lstStyle/>
          <a:p>
            <a:pPr eaLnBrk="1" hangingPunct="1">
              <a:buFontTx/>
              <a:buNone/>
            </a:pPr>
            <a:endParaRPr lang="de-DE" dirty="0"/>
          </a:p>
          <a:p>
            <a:pPr eaLnBrk="1" hangingPunct="1"/>
            <a:r>
              <a:rPr lang="de-DE" dirty="0"/>
              <a:t>Wertbogen</a:t>
            </a:r>
          </a:p>
          <a:p>
            <a:pPr eaLnBrk="1" hangingPunct="1"/>
            <a:r>
              <a:rPr lang="de-DE" dirty="0"/>
              <a:t>Klärende Diskussion</a:t>
            </a:r>
          </a:p>
          <a:p>
            <a:pPr eaLnBrk="1" hangingPunct="1"/>
            <a:r>
              <a:rPr lang="de-DE" dirty="0" err="1"/>
              <a:t>Advocatus</a:t>
            </a:r>
            <a:r>
              <a:rPr lang="de-DE" dirty="0"/>
              <a:t> </a:t>
            </a:r>
            <a:r>
              <a:rPr lang="de-DE" dirty="0" err="1"/>
              <a:t>diaboli</a:t>
            </a:r>
            <a:endParaRPr lang="de-DE" dirty="0"/>
          </a:p>
          <a:p>
            <a:pPr eaLnBrk="1" hangingPunct="1"/>
            <a:r>
              <a:rPr lang="de-DE" dirty="0"/>
              <a:t>Simulationsspiel</a:t>
            </a:r>
          </a:p>
          <a:p>
            <a:pPr eaLnBrk="1" hangingPunct="1"/>
            <a:r>
              <a:rPr lang="de-DE" dirty="0"/>
              <a:t>Wertkontinuum</a:t>
            </a:r>
          </a:p>
          <a:p>
            <a:pPr eaLnBrk="1" hangingPunct="1"/>
            <a:r>
              <a:rPr lang="de-DE" b="1" dirty="0">
                <a:solidFill>
                  <a:srgbClr val="FFFF00"/>
                </a:solidFill>
              </a:rPr>
              <a:t>Wertungsaufgaben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20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fade">
                                      <p:cBhvr>
                                        <p:cTn id="17" dur="20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fade">
                                      <p:cBhvr>
                                        <p:cTn id="22" dur="20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fade">
                                      <p:cBhvr>
                                        <p:cTn id="27" dur="20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fade">
                                      <p:cBhvr>
                                        <p:cTn id="32" dur="20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fade">
                                      <p:cBhvr>
                                        <p:cTn id="37" dur="20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eadership2"/>
          <p:cNvPicPr>
            <a:picLocks noChangeAspect="1" noChangeArrowheads="1"/>
          </p:cNvPicPr>
          <p:nvPr/>
        </p:nvPicPr>
        <p:blipFill>
          <a:blip r:embed="rId2" cstate="print"/>
          <a:srcRect/>
          <a:stretch>
            <a:fillRect/>
          </a:stretch>
        </p:blipFill>
        <p:spPr bwMode="auto">
          <a:xfrm>
            <a:off x="2260600" y="0"/>
            <a:ext cx="4757738" cy="6669088"/>
          </a:xfrm>
          <a:prstGeom prst="rect">
            <a:avLst/>
          </a:prstGeom>
          <a:noFill/>
          <a:ln w="9525">
            <a:noFill/>
            <a:miter lim="800000"/>
            <a:headEnd/>
            <a:tailEnd/>
          </a:ln>
        </p:spPr>
      </p:pic>
      <p:sp>
        <p:nvSpPr>
          <p:cNvPr id="12291" name="Text Box 3"/>
          <p:cNvSpPr txBox="1">
            <a:spLocks noChangeArrowheads="1"/>
          </p:cNvSpPr>
          <p:nvPr/>
        </p:nvSpPr>
        <p:spPr bwMode="auto">
          <a:xfrm>
            <a:off x="7207249" y="4900518"/>
            <a:ext cx="1658668" cy="369332"/>
          </a:xfrm>
          <a:prstGeom prst="rect">
            <a:avLst/>
          </a:prstGeom>
          <a:noFill/>
          <a:ln w="9525">
            <a:solidFill>
              <a:schemeClr val="tx1"/>
            </a:solidFill>
            <a:miter lim="800000"/>
            <a:headEnd/>
            <a:tailEnd/>
          </a:ln>
        </p:spPr>
        <p:txBody>
          <a:bodyPr wrap="square">
            <a:spAutoFit/>
          </a:bodyPr>
          <a:lstStyle/>
          <a:p>
            <a:pPr>
              <a:spcBef>
                <a:spcPct val="50000"/>
              </a:spcBef>
            </a:pPr>
            <a:r>
              <a:rPr lang="de-DE" b="1" dirty="0">
                <a:solidFill>
                  <a:srgbClr val="FFFF00"/>
                </a:solidFill>
              </a:rPr>
              <a:t>Heinz-Dilemma</a:t>
            </a:r>
          </a:p>
        </p:txBody>
      </p:sp>
      <p:sp>
        <p:nvSpPr>
          <p:cNvPr id="12292" name="Line 4"/>
          <p:cNvSpPr>
            <a:spLocks noChangeShapeType="1"/>
          </p:cNvSpPr>
          <p:nvPr/>
        </p:nvSpPr>
        <p:spPr bwMode="auto">
          <a:xfrm flipH="1">
            <a:off x="6156175" y="5085184"/>
            <a:ext cx="1051073" cy="0"/>
          </a:xfrm>
          <a:prstGeom prst="line">
            <a:avLst/>
          </a:prstGeom>
          <a:noFill/>
          <a:ln w="9525">
            <a:solidFill>
              <a:schemeClr val="tx1"/>
            </a:solidFill>
            <a:round/>
            <a:headEnd/>
            <a:tailEnd type="triangle" w="med" len="med"/>
          </a:ln>
        </p:spPr>
        <p:txBody>
          <a:bodyPr/>
          <a:lstStyle/>
          <a:p>
            <a:endParaRPr lang="de-DE"/>
          </a:p>
        </p:txBody>
      </p:sp>
      <p:sp>
        <p:nvSpPr>
          <p:cNvPr id="12293" name="Text Box 5"/>
          <p:cNvSpPr txBox="1">
            <a:spLocks noChangeArrowheads="1"/>
          </p:cNvSpPr>
          <p:nvPr/>
        </p:nvSpPr>
        <p:spPr bwMode="auto">
          <a:xfrm>
            <a:off x="7207250" y="1814810"/>
            <a:ext cx="1658667" cy="923330"/>
          </a:xfrm>
          <a:prstGeom prst="rect">
            <a:avLst/>
          </a:prstGeom>
          <a:noFill/>
          <a:ln w="9525">
            <a:solidFill>
              <a:schemeClr val="tx1"/>
            </a:solidFill>
            <a:miter lim="800000"/>
            <a:headEnd/>
            <a:tailEnd/>
          </a:ln>
        </p:spPr>
        <p:txBody>
          <a:bodyPr wrap="square">
            <a:spAutoFit/>
          </a:bodyPr>
          <a:lstStyle/>
          <a:p>
            <a:pPr>
              <a:spcBef>
                <a:spcPct val="50000"/>
              </a:spcBef>
            </a:pPr>
            <a:r>
              <a:rPr lang="de-DE" b="1" dirty="0">
                <a:solidFill>
                  <a:srgbClr val="FFFF00"/>
                </a:solidFill>
              </a:rPr>
              <a:t>z.B. „Auschwitz-Lüge“</a:t>
            </a:r>
          </a:p>
        </p:txBody>
      </p:sp>
      <p:sp>
        <p:nvSpPr>
          <p:cNvPr id="12294" name="Line 6"/>
          <p:cNvSpPr>
            <a:spLocks noChangeShapeType="1"/>
          </p:cNvSpPr>
          <p:nvPr/>
        </p:nvSpPr>
        <p:spPr bwMode="auto">
          <a:xfrm flipH="1">
            <a:off x="6011862" y="2276475"/>
            <a:ext cx="1195387" cy="0"/>
          </a:xfrm>
          <a:prstGeom prst="line">
            <a:avLst/>
          </a:prstGeom>
          <a:noFill/>
          <a:ln w="9525">
            <a:solidFill>
              <a:schemeClr val="tx1"/>
            </a:solidFill>
            <a:round/>
            <a:headEnd/>
            <a:tailEnd type="triangle" w="med" len="med"/>
          </a:ln>
        </p:spPr>
        <p:txBody>
          <a:bodyPr/>
          <a:lstStyle/>
          <a:p>
            <a:endParaRPr lang="de-DE"/>
          </a:p>
        </p:txBody>
      </p:sp>
      <p:sp>
        <p:nvSpPr>
          <p:cNvPr id="12295" name="Textfeld 6"/>
          <p:cNvSpPr txBox="1">
            <a:spLocks noChangeArrowheads="1"/>
          </p:cNvSpPr>
          <p:nvPr/>
        </p:nvSpPr>
        <p:spPr bwMode="auto">
          <a:xfrm>
            <a:off x="214313" y="4000500"/>
            <a:ext cx="1857375" cy="1200329"/>
          </a:xfrm>
          <a:prstGeom prst="rect">
            <a:avLst/>
          </a:prstGeom>
          <a:noFill/>
          <a:ln w="9525">
            <a:solidFill>
              <a:schemeClr val="tx1"/>
            </a:solidFill>
            <a:miter lim="800000"/>
            <a:headEnd/>
            <a:tailEnd/>
          </a:ln>
        </p:spPr>
        <p:txBody>
          <a:bodyPr>
            <a:spAutoFit/>
          </a:bodyPr>
          <a:lstStyle/>
          <a:p>
            <a:r>
              <a:rPr lang="de-DE" b="1" dirty="0">
                <a:solidFill>
                  <a:srgbClr val="FFFF00"/>
                </a:solidFill>
              </a:rPr>
              <a:t>AKWs – Laufzeit bis 2020 oder sofort abschalten?</a:t>
            </a:r>
          </a:p>
        </p:txBody>
      </p:sp>
      <p:sp>
        <p:nvSpPr>
          <p:cNvPr id="8" name="Pfeil nach rechts 7"/>
          <p:cNvSpPr/>
          <p:nvPr/>
        </p:nvSpPr>
        <p:spPr>
          <a:xfrm>
            <a:off x="1691680" y="5013176"/>
            <a:ext cx="714375" cy="3571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 name="Inhaltsplatzhalter 5" descr="images.jpeg"/>
          <p:cNvPicPr>
            <a:picLocks noChangeAspect="1"/>
          </p:cNvPicPr>
          <p:nvPr/>
        </p:nvPicPr>
        <p:blipFill>
          <a:blip r:embed="rId3" cstate="print"/>
          <a:stretch>
            <a:fillRect/>
          </a:stretch>
        </p:blipFill>
        <p:spPr>
          <a:xfrm>
            <a:off x="7207248" y="824149"/>
            <a:ext cx="1757240" cy="26048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rteerzieh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188913"/>
            <a:ext cx="45116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5003800" y="404813"/>
            <a:ext cx="3960813"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de-DE" altLang="de-DE" b="1"/>
              <a:t>ANSÄTZE DER WERTEERZIEHUNG:</a:t>
            </a:r>
          </a:p>
          <a:p>
            <a:pPr eaLnBrk="1" hangingPunct="1"/>
            <a:r>
              <a:rPr lang="de-DE" altLang="de-DE" sz="2000" b="1" i="1"/>
              <a:t>Beiträge zu einem pädagogischen Konzept in der pluralistischen Demokratie</a:t>
            </a:r>
          </a:p>
          <a:p>
            <a:pPr eaLnBrk="1" hangingPunct="1"/>
            <a:endParaRPr lang="de-DE" altLang="de-DE" sz="2000" b="1" i="1"/>
          </a:p>
          <a:p>
            <a:pPr eaLnBrk="1" hangingPunct="1"/>
            <a:r>
              <a:rPr lang="de-DE" altLang="de-DE" sz="1800" b="1"/>
              <a:t>1. Der Ansatz der Wertevermittlung</a:t>
            </a:r>
          </a:p>
          <a:p>
            <a:pPr eaLnBrk="1" hangingPunct="1"/>
            <a:r>
              <a:rPr lang="de-DE" altLang="de-DE" sz="1800" b="1"/>
              <a:t>2. Der Wertklärungsansatz</a:t>
            </a:r>
          </a:p>
          <a:p>
            <a:pPr eaLnBrk="1" hangingPunct="1"/>
            <a:r>
              <a:rPr lang="de-DE" altLang="de-DE" sz="1800" b="1">
                <a:solidFill>
                  <a:srgbClr val="008000"/>
                </a:solidFill>
              </a:rPr>
              <a:t>3. Der strukturgenetische Ansatz </a:t>
            </a:r>
          </a:p>
          <a:p>
            <a:pPr eaLnBrk="1" hangingPunct="1"/>
            <a:r>
              <a:rPr lang="de-DE" altLang="de-DE" sz="1800" b="1">
                <a:solidFill>
                  <a:srgbClr val="008000"/>
                </a:solidFill>
              </a:rPr>
              <a:t>4. Der diskurstheoretische Ansatz</a:t>
            </a:r>
            <a:endParaRPr lang="de-DE" altLang="de-DE" sz="1800">
              <a:solidFill>
                <a:srgbClr val="008000"/>
              </a:solidFill>
            </a:endParaRPr>
          </a:p>
          <a:p>
            <a:pPr eaLnBrk="1" hangingPunct="1"/>
            <a:r>
              <a:rPr lang="de-DE" altLang="de-DE" sz="1800" b="1"/>
              <a:t>5. Der Empathieansatz</a:t>
            </a:r>
          </a:p>
          <a:p>
            <a:pPr eaLnBrk="1" hangingPunct="1"/>
            <a:endParaRPr lang="de-DE" altLang="de-DE" sz="1800" b="1"/>
          </a:p>
          <a:p>
            <a:pPr eaLnBrk="1" hangingPunct="1"/>
            <a:r>
              <a:rPr lang="de-DE" altLang="de-DE" sz="1600"/>
              <a:t>In den Erziehungswissenschaften sind mehrere Ansätze entwickelt worden, die den Anspruch erheben, in einer pluralistischen Demokratie zur Werterziehung beizutragen. Die vorliegende Studie unterwirft diese Konzeptionen einem Validitätstest und fragt nach dem Beitrag dieser Ansätze zu einem Konzept wertorientierter Politischer Bildung.</a:t>
            </a:r>
          </a:p>
        </p:txBody>
      </p:sp>
    </p:spTree>
    <p:extLst>
      <p:ext uri="{BB962C8B-B14F-4D97-AF65-F5344CB8AC3E}">
        <p14:creationId xmlns:p14="http://schemas.microsoft.com/office/powerpoint/2010/main" val="181425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l" eaLnBrk="1" hangingPunct="1"/>
            <a:r>
              <a:rPr lang="de-DE" sz="3600" b="1" dirty="0">
                <a:solidFill>
                  <a:srgbClr val="FFFF00"/>
                </a:solidFill>
              </a:rPr>
              <a:t>2. Der Ansatz der Wertklärung</a:t>
            </a:r>
          </a:p>
        </p:txBody>
      </p:sp>
      <p:sp>
        <p:nvSpPr>
          <p:cNvPr id="8195" name="Rectangle 3"/>
          <p:cNvSpPr>
            <a:spLocks noGrp="1" noChangeArrowheads="1"/>
          </p:cNvSpPr>
          <p:nvPr>
            <p:ph sz="half" idx="1"/>
          </p:nvPr>
        </p:nvSpPr>
        <p:spPr/>
        <p:txBody>
          <a:bodyPr/>
          <a:lstStyle/>
          <a:p>
            <a:pPr algn="just" eaLnBrk="1" hangingPunct="1">
              <a:buFontTx/>
              <a:buNone/>
            </a:pPr>
            <a:r>
              <a:rPr lang="de-DE" sz="2000" dirty="0">
                <a:cs typeface="Times New Roman" pitchFamily="18" charset="0"/>
              </a:rPr>
              <a:t>Formaler Wertbegriff:</a:t>
            </a:r>
          </a:p>
          <a:p>
            <a:pPr algn="just" eaLnBrk="1" hangingPunct="1">
              <a:buFontTx/>
              <a:buNone/>
            </a:pPr>
            <a:r>
              <a:rPr lang="de-DE" sz="2000" dirty="0">
                <a:cs typeface="Times New Roman" pitchFamily="18" charset="0"/>
              </a:rPr>
              <a:t>   * </a:t>
            </a:r>
            <a:r>
              <a:rPr lang="de-DE" sz="2000" dirty="0">
                <a:solidFill>
                  <a:srgbClr val="FFFF00"/>
                </a:solidFill>
                <a:cs typeface="Times New Roman" pitchFamily="18" charset="0"/>
              </a:rPr>
              <a:t>Prozess der Bewertung </a:t>
            </a:r>
            <a:r>
              <a:rPr lang="de-DE" sz="2000" dirty="0">
                <a:cs typeface="Times New Roman" pitchFamily="18" charset="0"/>
              </a:rPr>
              <a:t>und Wertefindung im Mittelpunkt. </a:t>
            </a:r>
          </a:p>
          <a:p>
            <a:pPr eaLnBrk="1" hangingPunct="1"/>
            <a:r>
              <a:rPr lang="de-DE" sz="2000" dirty="0">
                <a:cs typeface="Times New Roman" pitchFamily="18" charset="0"/>
              </a:rPr>
              <a:t>Beurteilungs- und </a:t>
            </a:r>
            <a:r>
              <a:rPr lang="de-DE" sz="2000" dirty="0">
                <a:solidFill>
                  <a:srgbClr val="FFFF00"/>
                </a:solidFill>
                <a:cs typeface="Times New Roman" pitchFamily="18" charset="0"/>
              </a:rPr>
              <a:t>Entscheidungskriterien für die Suche nach subjektiv </a:t>
            </a:r>
            <a:r>
              <a:rPr lang="de-DE" sz="2000" dirty="0">
                <a:cs typeface="Times New Roman" pitchFamily="18" charset="0"/>
              </a:rPr>
              <a:t>adäquaten Werten. </a:t>
            </a:r>
          </a:p>
          <a:p>
            <a:pPr eaLnBrk="1" hangingPunct="1"/>
            <a:r>
              <a:rPr lang="de-DE" sz="2000" dirty="0">
                <a:cs typeface="Times New Roman" pitchFamily="18" charset="0"/>
              </a:rPr>
              <a:t>RATHS u.a. sprechen nicht von einem Wert wenn nicht alle sieben der rechts aufgeführten Kriterien zusammentreffen.</a:t>
            </a:r>
            <a:r>
              <a:rPr lang="de-DE" dirty="0">
                <a:cs typeface="Times New Roman" pitchFamily="18" charset="0"/>
              </a:rPr>
              <a:t> </a:t>
            </a:r>
          </a:p>
        </p:txBody>
      </p:sp>
      <p:sp>
        <p:nvSpPr>
          <p:cNvPr id="8196" name="Rectangle 4"/>
          <p:cNvSpPr>
            <a:spLocks noGrp="1" noChangeArrowheads="1"/>
          </p:cNvSpPr>
          <p:nvPr>
            <p:ph sz="half" idx="2"/>
          </p:nvPr>
        </p:nvSpPr>
        <p:spPr/>
        <p:txBody>
          <a:bodyPr/>
          <a:lstStyle/>
          <a:p>
            <a:pPr algn="just" eaLnBrk="1" hangingPunct="1">
              <a:buFontTx/>
              <a:buNone/>
            </a:pPr>
            <a:r>
              <a:rPr lang="de-DE" sz="2000" b="1" dirty="0">
                <a:cs typeface="Times New Roman" pitchFamily="18" charset="0"/>
              </a:rPr>
              <a:t>1.</a:t>
            </a:r>
            <a:r>
              <a:rPr lang="de-DE" sz="2000" b="1" i="1" dirty="0">
                <a:cs typeface="Times New Roman" pitchFamily="18" charset="0"/>
              </a:rPr>
              <a:t> Frei wählen</a:t>
            </a:r>
            <a:endParaRPr lang="de-DE" sz="2000" b="1" dirty="0">
              <a:cs typeface="Times New Roman" pitchFamily="18" charset="0"/>
            </a:endParaRPr>
          </a:p>
          <a:p>
            <a:pPr algn="just" eaLnBrk="1" hangingPunct="1">
              <a:buFontTx/>
              <a:buNone/>
            </a:pPr>
            <a:r>
              <a:rPr lang="de-DE" sz="2000" b="1" dirty="0">
                <a:cs typeface="Times New Roman" pitchFamily="18" charset="0"/>
              </a:rPr>
              <a:t>2. </a:t>
            </a:r>
            <a:r>
              <a:rPr lang="de-DE" sz="2000" b="1" i="1" dirty="0">
                <a:cs typeface="Times New Roman" pitchFamily="18" charset="0"/>
              </a:rPr>
              <a:t>Auswahl unter verschiedenen Möglichkeiten</a:t>
            </a:r>
            <a:endParaRPr lang="de-DE" sz="2000" b="1" dirty="0">
              <a:cs typeface="Times New Roman" pitchFamily="18" charset="0"/>
            </a:endParaRPr>
          </a:p>
          <a:p>
            <a:pPr algn="just" eaLnBrk="1" hangingPunct="1">
              <a:buFontTx/>
              <a:buNone/>
            </a:pPr>
            <a:r>
              <a:rPr lang="de-DE" sz="2000" b="1" dirty="0">
                <a:cs typeface="Times New Roman" pitchFamily="18" charset="0"/>
              </a:rPr>
              <a:t>3. </a:t>
            </a:r>
            <a:r>
              <a:rPr lang="de-DE" sz="2000" b="1" i="1" dirty="0">
                <a:cs typeface="Times New Roman" pitchFamily="18" charset="0"/>
              </a:rPr>
              <a:t>Auswahl nach sorgfältiger Überlegung der Konsequenzen der Alternative</a:t>
            </a:r>
            <a:r>
              <a:rPr lang="de-DE" sz="2000" b="1" dirty="0">
                <a:cs typeface="Times New Roman" pitchFamily="18" charset="0"/>
              </a:rPr>
              <a:t>. 	</a:t>
            </a:r>
          </a:p>
          <a:p>
            <a:pPr algn="just" eaLnBrk="1" hangingPunct="1">
              <a:buFontTx/>
              <a:buNone/>
            </a:pPr>
            <a:r>
              <a:rPr lang="de-DE" sz="2000" b="1" dirty="0">
                <a:cs typeface="Times New Roman" pitchFamily="18" charset="0"/>
              </a:rPr>
              <a:t>4.</a:t>
            </a:r>
            <a:r>
              <a:rPr lang="de-DE" sz="2000" b="1" i="1" dirty="0">
                <a:cs typeface="Times New Roman" pitchFamily="18" charset="0"/>
              </a:rPr>
              <a:t> Hochschätzen</a:t>
            </a:r>
            <a:endParaRPr lang="de-DE" sz="2000" b="1" dirty="0">
              <a:cs typeface="Times New Roman" pitchFamily="18" charset="0"/>
            </a:endParaRPr>
          </a:p>
          <a:p>
            <a:pPr algn="just" eaLnBrk="1" hangingPunct="1">
              <a:buFontTx/>
              <a:buNone/>
            </a:pPr>
            <a:r>
              <a:rPr lang="de-DE" sz="2000" b="1" dirty="0">
                <a:cs typeface="Times New Roman" pitchFamily="18" charset="0"/>
              </a:rPr>
              <a:t>5. </a:t>
            </a:r>
            <a:r>
              <a:rPr lang="de-DE" sz="2000" b="1" i="1" dirty="0">
                <a:cs typeface="Times New Roman" pitchFamily="18" charset="0"/>
              </a:rPr>
              <a:t>Bejahen...</a:t>
            </a:r>
            <a:endParaRPr lang="de-DE" sz="2000" b="1" dirty="0">
              <a:cs typeface="Times New Roman" pitchFamily="18" charset="0"/>
            </a:endParaRPr>
          </a:p>
          <a:p>
            <a:pPr algn="just" eaLnBrk="1" hangingPunct="1">
              <a:buFontTx/>
              <a:buNone/>
            </a:pPr>
            <a:r>
              <a:rPr lang="de-DE" sz="2000" b="1" dirty="0">
                <a:cs typeface="Times New Roman" pitchFamily="18" charset="0"/>
              </a:rPr>
              <a:t>6. </a:t>
            </a:r>
            <a:r>
              <a:rPr lang="de-DE" sz="2000" b="1" i="1" dirty="0">
                <a:cs typeface="Times New Roman" pitchFamily="18" charset="0"/>
              </a:rPr>
              <a:t>Danach handeln</a:t>
            </a:r>
            <a:r>
              <a:rPr lang="de-DE" sz="2000" b="1" dirty="0">
                <a:cs typeface="Times New Roman" pitchFamily="18" charset="0"/>
              </a:rPr>
              <a:t>. </a:t>
            </a:r>
          </a:p>
          <a:p>
            <a:pPr eaLnBrk="1" hangingPunct="1">
              <a:buFontTx/>
              <a:buNone/>
            </a:pPr>
            <a:r>
              <a:rPr lang="de-DE" sz="2000" b="1" dirty="0">
                <a:cs typeface="Times New Roman" pitchFamily="18" charset="0"/>
              </a:rPr>
              <a:t>7. </a:t>
            </a:r>
            <a:r>
              <a:rPr lang="de-DE" sz="2000" b="1" i="1" dirty="0">
                <a:cs typeface="Times New Roman" pitchFamily="18" charset="0"/>
              </a:rPr>
              <a:t>Wiederholen</a:t>
            </a:r>
            <a:r>
              <a:rPr lang="de-DE"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out)">
                                      <p:cBhvr>
                                        <p:cTn id="7" dur="500"/>
                                        <p:tgtEl>
                                          <p:spTgt spid="81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out)">
                                      <p:cBhvr>
                                        <p:cTn id="12" dur="500"/>
                                        <p:tgtEl>
                                          <p:spTgt spid="81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out)">
                                      <p:cBhvr>
                                        <p:cTn id="17" dur="500"/>
                                        <p:tgtEl>
                                          <p:spTgt spid="81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out)">
                                      <p:cBhvr>
                                        <p:cTn id="22" dur="500"/>
                                        <p:tgtEl>
                                          <p:spTgt spid="819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8196">
                                            <p:txEl>
                                              <p:pRg st="0" end="0"/>
                                            </p:txEl>
                                          </p:spTgt>
                                        </p:tgtEl>
                                        <p:attrNameLst>
                                          <p:attrName>style.visibility</p:attrName>
                                        </p:attrNameLst>
                                      </p:cBhvr>
                                      <p:to>
                                        <p:strVal val="visible"/>
                                      </p:to>
                                    </p:set>
                                    <p:animEffect transition="in" filter="box(out)">
                                      <p:cBhvr>
                                        <p:cTn id="27" dur="500"/>
                                        <p:tgtEl>
                                          <p:spTgt spid="819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8196">
                                            <p:txEl>
                                              <p:pRg st="1" end="1"/>
                                            </p:txEl>
                                          </p:spTgt>
                                        </p:tgtEl>
                                        <p:attrNameLst>
                                          <p:attrName>style.visibility</p:attrName>
                                        </p:attrNameLst>
                                      </p:cBhvr>
                                      <p:to>
                                        <p:strVal val="visible"/>
                                      </p:to>
                                    </p:set>
                                    <p:animEffect transition="in" filter="box(out)">
                                      <p:cBhvr>
                                        <p:cTn id="32" dur="500"/>
                                        <p:tgtEl>
                                          <p:spTgt spid="8196">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8196">
                                            <p:txEl>
                                              <p:pRg st="2" end="2"/>
                                            </p:txEl>
                                          </p:spTgt>
                                        </p:tgtEl>
                                        <p:attrNameLst>
                                          <p:attrName>style.visibility</p:attrName>
                                        </p:attrNameLst>
                                      </p:cBhvr>
                                      <p:to>
                                        <p:strVal val="visible"/>
                                      </p:to>
                                    </p:set>
                                    <p:animEffect transition="in" filter="box(out)">
                                      <p:cBhvr>
                                        <p:cTn id="37" dur="500"/>
                                        <p:tgtEl>
                                          <p:spTgt spid="8196">
                                            <p:txEl>
                                              <p:pRg st="2" end="2"/>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8196">
                                            <p:txEl>
                                              <p:pRg st="3" end="3"/>
                                            </p:txEl>
                                          </p:spTgt>
                                        </p:tgtEl>
                                        <p:attrNameLst>
                                          <p:attrName>style.visibility</p:attrName>
                                        </p:attrNameLst>
                                      </p:cBhvr>
                                      <p:to>
                                        <p:strVal val="visible"/>
                                      </p:to>
                                    </p:set>
                                    <p:animEffect transition="in" filter="box(out)">
                                      <p:cBhvr>
                                        <p:cTn id="42" dur="500"/>
                                        <p:tgtEl>
                                          <p:spTgt spid="8196">
                                            <p:txEl>
                                              <p:pRg st="3" end="3"/>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8196">
                                            <p:txEl>
                                              <p:pRg st="4" end="4"/>
                                            </p:txEl>
                                          </p:spTgt>
                                        </p:tgtEl>
                                        <p:attrNameLst>
                                          <p:attrName>style.visibility</p:attrName>
                                        </p:attrNameLst>
                                      </p:cBhvr>
                                      <p:to>
                                        <p:strVal val="visible"/>
                                      </p:to>
                                    </p:set>
                                    <p:animEffect transition="in" filter="box(out)">
                                      <p:cBhvr>
                                        <p:cTn id="47" dur="500"/>
                                        <p:tgtEl>
                                          <p:spTgt spid="8196">
                                            <p:txEl>
                                              <p:pRg st="4" end="4"/>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8196">
                                            <p:txEl>
                                              <p:pRg st="5" end="5"/>
                                            </p:txEl>
                                          </p:spTgt>
                                        </p:tgtEl>
                                        <p:attrNameLst>
                                          <p:attrName>style.visibility</p:attrName>
                                        </p:attrNameLst>
                                      </p:cBhvr>
                                      <p:to>
                                        <p:strVal val="visible"/>
                                      </p:to>
                                    </p:set>
                                    <p:animEffect transition="in" filter="box(out)">
                                      <p:cBhvr>
                                        <p:cTn id="52" dur="500"/>
                                        <p:tgtEl>
                                          <p:spTgt spid="8196">
                                            <p:txEl>
                                              <p:pRg st="5" end="5"/>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2" name="camera.wav"/>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8196">
                                            <p:txEl>
                                              <p:pRg st="6" end="6"/>
                                            </p:txEl>
                                          </p:spTgt>
                                        </p:tgtEl>
                                        <p:attrNameLst>
                                          <p:attrName>style.visibility</p:attrName>
                                        </p:attrNameLst>
                                      </p:cBhvr>
                                      <p:to>
                                        <p:strVal val="visible"/>
                                      </p:to>
                                    </p:set>
                                    <p:animEffect transition="in" filter="box(out)">
                                      <p:cBhvr>
                                        <p:cTn id="57" dur="500"/>
                                        <p:tgtEl>
                                          <p:spTgt spid="8196">
                                            <p:txEl>
                                              <p:pRg st="6" end="6"/>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P spid="819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de-DE" altLang="de-DE" sz="3200" b="1" dirty="0">
                <a:solidFill>
                  <a:srgbClr val="FFFF00"/>
                </a:solidFill>
              </a:rPr>
              <a:t>1. Der „technologische Ansatz der </a:t>
            </a:r>
            <a:br>
              <a:rPr lang="de-DE" altLang="de-DE" sz="3200" b="1" dirty="0">
                <a:solidFill>
                  <a:srgbClr val="FFFF00"/>
                </a:solidFill>
              </a:rPr>
            </a:br>
            <a:r>
              <a:rPr lang="de-DE" altLang="de-DE" sz="3200" b="1" dirty="0">
                <a:solidFill>
                  <a:srgbClr val="FFFF00"/>
                </a:solidFill>
              </a:rPr>
              <a:t>    Werte</a:t>
            </a:r>
            <a:r>
              <a:rPr lang="de-DE" altLang="de-DE" sz="3200" b="1" i="1" dirty="0">
                <a:solidFill>
                  <a:srgbClr val="FFFF00"/>
                </a:solidFill>
              </a:rPr>
              <a:t>vermittlung</a:t>
            </a:r>
          </a:p>
        </p:txBody>
      </p:sp>
      <p:sp>
        <p:nvSpPr>
          <p:cNvPr id="5123" name="Rectangle 3"/>
          <p:cNvSpPr>
            <a:spLocks noGrp="1" noChangeArrowheads="1"/>
          </p:cNvSpPr>
          <p:nvPr>
            <p:ph type="body" sz="half" idx="2"/>
          </p:nvPr>
        </p:nvSpPr>
        <p:spPr/>
        <p:txBody>
          <a:bodyPr/>
          <a:lstStyle/>
          <a:p>
            <a:pPr algn="just" eaLnBrk="1" hangingPunct="1">
              <a:lnSpc>
                <a:spcPct val="90000"/>
              </a:lnSpc>
              <a:buFontTx/>
              <a:buNone/>
            </a:pPr>
            <a:r>
              <a:rPr lang="de-DE" altLang="de-DE" sz="1800">
                <a:cs typeface="Times New Roman" panose="02020603050405020304" pitchFamily="18" charset="0"/>
              </a:rPr>
              <a:t> Konzept </a:t>
            </a:r>
          </a:p>
          <a:p>
            <a:pPr algn="just" eaLnBrk="1" hangingPunct="1">
              <a:lnSpc>
                <a:spcPct val="90000"/>
              </a:lnSpc>
              <a:buFontTx/>
              <a:buNone/>
            </a:pPr>
            <a:r>
              <a:rPr lang="de-DE" altLang="de-DE" sz="1800">
                <a:latin typeface="Symbol" panose="05050102010706020507" pitchFamily="18" charset="2"/>
                <a:cs typeface="Times New Roman" panose="02020603050405020304" pitchFamily="18" charset="0"/>
              </a:rPr>
              <a:t>·</a:t>
            </a:r>
            <a:r>
              <a:rPr lang="de-DE" altLang="de-DE" sz="1800">
                <a:cs typeface="Times New Roman" panose="02020603050405020304" pitchFamily="18" charset="0"/>
              </a:rPr>
              <a:t> Übertragung vorab feststehender Werte von einer Generation auf die folgende</a:t>
            </a:r>
          </a:p>
          <a:p>
            <a:pPr algn="just" eaLnBrk="1" hangingPunct="1">
              <a:lnSpc>
                <a:spcPct val="90000"/>
              </a:lnSpc>
              <a:buFontTx/>
              <a:buNone/>
            </a:pPr>
            <a:r>
              <a:rPr lang="de-DE" altLang="de-DE" sz="1800">
                <a:latin typeface="Symbol" panose="05050102010706020507" pitchFamily="18" charset="2"/>
                <a:cs typeface="Times New Roman" panose="02020603050405020304" pitchFamily="18" charset="0"/>
              </a:rPr>
              <a:t>·</a:t>
            </a:r>
            <a:r>
              <a:rPr lang="de-DE" altLang="de-DE" sz="1800">
                <a:cs typeface="Times New Roman" panose="02020603050405020304" pitchFamily="18" charset="0"/>
              </a:rPr>
              <a:t> Die sokratische Frage, ob Tugend direkt lehrbar sei, wird in diesem Konzept also  bejaht. </a:t>
            </a:r>
          </a:p>
          <a:p>
            <a:pPr algn="just" eaLnBrk="1" hangingPunct="1">
              <a:lnSpc>
                <a:spcPct val="90000"/>
              </a:lnSpc>
              <a:buFontTx/>
              <a:buNone/>
            </a:pPr>
            <a:endParaRPr lang="de-DE" altLang="de-DE" sz="1800">
              <a:cs typeface="Times New Roman" panose="02020603050405020304" pitchFamily="18" charset="0"/>
            </a:endParaRPr>
          </a:p>
          <a:p>
            <a:pPr algn="just" eaLnBrk="1" hangingPunct="1">
              <a:lnSpc>
                <a:spcPct val="90000"/>
              </a:lnSpc>
              <a:buFontTx/>
              <a:buNone/>
            </a:pPr>
            <a:r>
              <a:rPr lang="de-DE" altLang="de-DE" sz="1800">
                <a:cs typeface="Times New Roman" panose="02020603050405020304" pitchFamily="18" charset="0"/>
              </a:rPr>
              <a:t>Bildungsbegriff</a:t>
            </a:r>
          </a:p>
          <a:p>
            <a:pPr algn="just" eaLnBrk="1" hangingPunct="1">
              <a:lnSpc>
                <a:spcPct val="90000"/>
              </a:lnSpc>
              <a:buFontTx/>
              <a:buNone/>
            </a:pPr>
            <a:r>
              <a:rPr lang="de-DE" altLang="de-DE" sz="1800">
                <a:latin typeface="Symbol" panose="05050102010706020507" pitchFamily="18" charset="2"/>
                <a:cs typeface="Times New Roman" panose="02020603050405020304" pitchFamily="18" charset="0"/>
              </a:rPr>
              <a:t>·</a:t>
            </a:r>
            <a:r>
              <a:rPr lang="de-DE" altLang="de-DE" sz="1800">
                <a:cs typeface="Times New Roman" panose="02020603050405020304" pitchFamily="18" charset="0"/>
              </a:rPr>
              <a:t>  Vorstellung von dem zu erziehenden Kind  als einer „tabula rasa“,  deren Struktur und Inhalt gänzlich durch die zu übertragenden und vermittelnden  Normen und Werte bestimmt wird. </a:t>
            </a:r>
          </a:p>
        </p:txBody>
      </p:sp>
      <p:pic>
        <p:nvPicPr>
          <p:cNvPr id="5124" name="Picture 5" descr="Nürnberger Trichte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900113" y="2133600"/>
            <a:ext cx="3455987" cy="3232150"/>
          </a:xfrm>
        </p:spPr>
      </p:pic>
      <p:sp>
        <p:nvSpPr>
          <p:cNvPr id="5125" name="Text Box 6"/>
          <p:cNvSpPr txBox="1">
            <a:spLocks noChangeArrowheads="1"/>
          </p:cNvSpPr>
          <p:nvPr/>
        </p:nvSpPr>
        <p:spPr bwMode="auto">
          <a:xfrm>
            <a:off x="900113" y="5661025"/>
            <a:ext cx="338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de-DE" altLang="de-DE" b="1" i="1" dirty="0">
                <a:solidFill>
                  <a:srgbClr val="FFFF00"/>
                </a:solidFill>
              </a:rPr>
              <a:t>„Nürnberger Trichter“</a:t>
            </a:r>
          </a:p>
        </p:txBody>
      </p:sp>
    </p:spTree>
    <p:extLst>
      <p:ext uri="{BB962C8B-B14F-4D97-AF65-F5344CB8AC3E}">
        <p14:creationId xmlns:p14="http://schemas.microsoft.com/office/powerpoint/2010/main" val="1627350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out)">
                                      <p:cBhvr>
                                        <p:cTn id="7" dur="500"/>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out)">
                                      <p:cBhvr>
                                        <p:cTn id="12" dur="500"/>
                                        <p:tgtEl>
                                          <p:spTgt spid="5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ox(out)">
                                      <p:cBhvr>
                                        <p:cTn id="17" dur="500"/>
                                        <p:tgtEl>
                                          <p:spTgt spid="5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box(out)">
                                      <p:cBhvr>
                                        <p:cTn id="22" dur="500"/>
                                        <p:tgtEl>
                                          <p:spTgt spid="5123">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box(out)">
                                      <p:cBhvr>
                                        <p:cTn id="27" dur="500"/>
                                        <p:tgtEl>
                                          <p:spTgt spid="5123">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de-DE" altLang="de-DE" sz="3200" b="1" dirty="0">
                <a:solidFill>
                  <a:srgbClr val="FFFF00"/>
                </a:solidFill>
              </a:rPr>
              <a:t>1. Der „technologische“ Ansatz der </a:t>
            </a:r>
            <a:br>
              <a:rPr lang="de-DE" altLang="de-DE" sz="3200" b="1" dirty="0">
                <a:solidFill>
                  <a:srgbClr val="FFFF00"/>
                </a:solidFill>
              </a:rPr>
            </a:br>
            <a:r>
              <a:rPr lang="de-DE" altLang="de-DE" sz="3200" b="1" dirty="0">
                <a:solidFill>
                  <a:srgbClr val="FFFF00"/>
                </a:solidFill>
              </a:rPr>
              <a:t>    Werte</a:t>
            </a:r>
            <a:r>
              <a:rPr lang="de-DE" altLang="de-DE" sz="3200" b="1" i="1" dirty="0">
                <a:solidFill>
                  <a:srgbClr val="FFFF00"/>
                </a:solidFill>
              </a:rPr>
              <a:t>vermittlung</a:t>
            </a:r>
          </a:p>
        </p:txBody>
      </p:sp>
      <p:sp>
        <p:nvSpPr>
          <p:cNvPr id="6147" name="Rectangle 3"/>
          <p:cNvSpPr>
            <a:spLocks noGrp="1" noChangeArrowheads="1"/>
          </p:cNvSpPr>
          <p:nvPr>
            <p:ph type="body" idx="1"/>
          </p:nvPr>
        </p:nvSpPr>
        <p:spPr>
          <a:xfrm>
            <a:off x="457200" y="1417638"/>
            <a:ext cx="8001000" cy="4678362"/>
          </a:xfrm>
        </p:spPr>
        <p:txBody>
          <a:bodyPr>
            <a:normAutofit fontScale="62500" lnSpcReduction="20000"/>
          </a:bodyPr>
          <a:lstStyle/>
          <a:p>
            <a:pPr algn="just"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Lerntheorie: </a:t>
            </a:r>
            <a:r>
              <a:rPr lang="de-DE" altLang="de-DE" b="1" dirty="0">
                <a:solidFill>
                  <a:srgbClr val="FFFF00"/>
                </a:solidFill>
                <a:latin typeface="Times New Roman" panose="02020603050405020304" pitchFamily="18" charset="0"/>
                <a:cs typeface="Times New Roman" panose="02020603050405020304" pitchFamily="18" charset="0"/>
              </a:rPr>
              <a:t>4 Elemente</a:t>
            </a:r>
          </a:p>
          <a:p>
            <a:pPr algn="just" eaLnBrk="1" hangingPunct="1">
              <a:lnSpc>
                <a:spcPct val="90000"/>
              </a:lnSpc>
              <a:buFontTx/>
              <a:buNone/>
            </a:pPr>
            <a:endParaRPr lang="de-DE" altLang="de-DE" b="1" dirty="0">
              <a:solidFill>
                <a:srgbClr val="FF0000"/>
              </a:solidFill>
              <a:latin typeface="Times New Roman" panose="02020603050405020304" pitchFamily="18" charset="0"/>
              <a:cs typeface="Times New Roman" panose="02020603050405020304" pitchFamily="18" charset="0"/>
            </a:endParaRP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 · lerntheoretisches Prinzip:</a:t>
            </a:r>
            <a:r>
              <a:rPr lang="de-DE" altLang="de-DE" b="1" dirty="0">
                <a:solidFill>
                  <a:srgbClr val="FFFF00"/>
                </a:solidFill>
                <a:latin typeface="Times New Roman" panose="02020603050405020304" pitchFamily="18" charset="0"/>
                <a:cs typeface="Times New Roman" panose="02020603050405020304" pitchFamily="18" charset="0"/>
              </a:rPr>
              <a:t> Instruktion </a:t>
            </a:r>
            <a:r>
              <a:rPr lang="de-DE" altLang="de-DE" b="1" dirty="0">
                <a:latin typeface="Times New Roman" panose="02020603050405020304" pitchFamily="18" charset="0"/>
                <a:cs typeface="Times New Roman" panose="02020603050405020304" pitchFamily="18" charset="0"/>
              </a:rPr>
              <a:t>(Belehrung, Unterweisung), </a:t>
            </a:r>
            <a:r>
              <a:rPr lang="de-DE" altLang="de-DE" b="1" dirty="0">
                <a:solidFill>
                  <a:srgbClr val="FFFF00"/>
                </a:solidFill>
                <a:latin typeface="Times New Roman" panose="02020603050405020304" pitchFamily="18" charset="0"/>
                <a:cs typeface="Times New Roman" panose="02020603050405020304" pitchFamily="18" charset="0"/>
              </a:rPr>
              <a:t>Vorbildverhalten</a:t>
            </a:r>
            <a:r>
              <a:rPr lang="de-DE" altLang="de-DE" b="1" dirty="0">
                <a:solidFill>
                  <a:srgbClr val="FF0000"/>
                </a:solidFill>
                <a:latin typeface="Times New Roman" panose="02020603050405020304" pitchFamily="18" charset="0"/>
                <a:cs typeface="Times New Roman" panose="02020603050405020304" pitchFamily="18" charset="0"/>
              </a:rPr>
              <a:t> </a:t>
            </a:r>
            <a:r>
              <a:rPr lang="de-DE" altLang="de-DE" b="1" dirty="0">
                <a:latin typeface="Times New Roman" panose="02020603050405020304" pitchFamily="18" charset="0"/>
                <a:cs typeface="Times New Roman" panose="02020603050405020304" pitchFamily="18" charset="0"/>
              </a:rPr>
              <a:t>(Nachahmung), </a:t>
            </a:r>
            <a:r>
              <a:rPr lang="de-DE" altLang="de-DE" b="1" dirty="0">
                <a:solidFill>
                  <a:srgbClr val="FFFF00"/>
                </a:solidFill>
                <a:latin typeface="Times New Roman" panose="02020603050405020304" pitchFamily="18" charset="0"/>
                <a:cs typeface="Times New Roman" panose="02020603050405020304" pitchFamily="18" charset="0"/>
              </a:rPr>
              <a:t>Verstärkung</a:t>
            </a:r>
            <a:r>
              <a:rPr lang="de-DE" altLang="de-DE" b="1" dirty="0">
                <a:latin typeface="Times New Roman" panose="02020603050405020304" pitchFamily="18" charset="0"/>
                <a:cs typeface="Times New Roman" panose="02020603050405020304" pitchFamily="18" charset="0"/>
              </a:rPr>
              <a:t> (Belohnung und Strafe) und </a:t>
            </a:r>
            <a:r>
              <a:rPr lang="de-DE" altLang="de-DE" b="1" dirty="0">
                <a:solidFill>
                  <a:srgbClr val="FFFF00"/>
                </a:solidFill>
                <a:latin typeface="Times New Roman" panose="02020603050405020304" pitchFamily="18" charset="0"/>
                <a:cs typeface="Times New Roman" panose="02020603050405020304" pitchFamily="18" charset="0"/>
              </a:rPr>
              <a:t>Verhaltenstraining</a:t>
            </a:r>
            <a:r>
              <a:rPr lang="de-DE" altLang="de-DE" b="1" dirty="0">
                <a:latin typeface="Times New Roman" panose="02020603050405020304" pitchFamily="18" charset="0"/>
                <a:cs typeface="Times New Roman" panose="02020603050405020304" pitchFamily="18" charset="0"/>
              </a:rPr>
              <a:t> (Üben) dominieren</a:t>
            </a: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  Testbarkeit und Messbarkeit der übertragenen Werte und Einstellungen </a:t>
            </a: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  Ergebnis der Erziehungsarbeit ist dementsprechend ein Zögling, der mit einem Bündel erlernter Tugenden ausgestattet, gleichzeitig die in der Gesellschaft geltenden Ideale internalisiert hat.</a:t>
            </a:r>
          </a:p>
          <a:p>
            <a:pPr eaLnBrk="1" hangingPunct="1">
              <a:lnSpc>
                <a:spcPct val="90000"/>
              </a:lnSpc>
              <a:buFontTx/>
              <a:buNone/>
            </a:pPr>
            <a:r>
              <a:rPr lang="de-DE" altLang="de-DE" dirty="0">
                <a:latin typeface="Times New Roman" panose="02020603050405020304" pitchFamily="18" charset="0"/>
                <a:cs typeface="Times New Roman" panose="02020603050405020304" pitchFamily="18" charset="0"/>
              </a:rPr>
              <a:t> </a:t>
            </a: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Bedeutung in der Praxis:</a:t>
            </a: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 einerseits das heute noch immer meistpraktizierte und andererseits zugleich am heftigsten kritisierte Konzept der Werterziehung. </a:t>
            </a:r>
          </a:p>
          <a:p>
            <a:pPr eaLnBrk="1" hangingPunct="1">
              <a:lnSpc>
                <a:spcPct val="90000"/>
              </a:lnSpc>
              <a:buFontTx/>
              <a:buNone/>
            </a:pPr>
            <a:r>
              <a:rPr lang="de-DE" altLang="de-DE" b="1" dirty="0">
                <a:latin typeface="Times New Roman" panose="02020603050405020304" pitchFamily="18" charset="0"/>
                <a:cs typeface="Times New Roman" panose="02020603050405020304" pitchFamily="18" charset="0"/>
              </a:rPr>
              <a:t>      Curricular abgesicherte Werterziehung  als Charaktererziehung in USA</a:t>
            </a:r>
          </a:p>
          <a:p>
            <a:pPr eaLnBrk="1" hangingPunct="1">
              <a:lnSpc>
                <a:spcPct val="90000"/>
              </a:lnSpc>
              <a:buFontTx/>
              <a:buNone/>
            </a:pPr>
            <a:endParaRPr lang="de-DE" altLang="de-DE" b="1" dirty="0">
              <a:latin typeface="Times New Roman" panose="02020603050405020304" pitchFamily="18" charset="0"/>
              <a:cs typeface="Times New Roman" panose="02020603050405020304" pitchFamily="18" charset="0"/>
            </a:endParaRPr>
          </a:p>
          <a:p>
            <a:pPr eaLnBrk="1" hangingPunct="1">
              <a:lnSpc>
                <a:spcPct val="90000"/>
              </a:lnSpc>
              <a:buFontTx/>
              <a:buNone/>
            </a:pPr>
            <a:br>
              <a:rPr lang="de-DE" altLang="de-DE" sz="1200" dirty="0">
                <a:latin typeface="Times New Roman" panose="02020603050405020304" pitchFamily="18" charset="0"/>
                <a:cs typeface="Times New Roman" panose="02020603050405020304" pitchFamily="18" charset="0"/>
              </a:rPr>
            </a:br>
            <a:endParaRPr lang="de-DE" altLang="de-DE"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7736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ox(out)">
                                      <p:cBhvr>
                                        <p:cTn id="12" dur="500"/>
                                        <p:tgtEl>
                                          <p:spTgt spid="6147">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ox(out)">
                                      <p:cBhvr>
                                        <p:cTn id="17" dur="500"/>
                                        <p:tgtEl>
                                          <p:spTgt spid="6147">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ox(out)">
                                      <p:cBhvr>
                                        <p:cTn id="22" dur="500"/>
                                        <p:tgtEl>
                                          <p:spTgt spid="6147">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ox(out)">
                                      <p:cBhvr>
                                        <p:cTn id="27" dur="500"/>
                                        <p:tgtEl>
                                          <p:spTgt spid="6147">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6147">
                                            <p:txEl>
                                              <p:pRg st="6" end="6"/>
                                            </p:txEl>
                                          </p:spTgt>
                                        </p:tgtEl>
                                        <p:attrNameLst>
                                          <p:attrName>style.visibility</p:attrName>
                                        </p:attrNameLst>
                                      </p:cBhvr>
                                      <p:to>
                                        <p:strVal val="visible"/>
                                      </p:to>
                                    </p:set>
                                    <p:animEffect transition="in" filter="box(out)">
                                      <p:cBhvr>
                                        <p:cTn id="32" dur="500"/>
                                        <p:tgtEl>
                                          <p:spTgt spid="6147">
                                            <p:txEl>
                                              <p:pRg st="6" end="6"/>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6147">
                                            <p:txEl>
                                              <p:pRg st="7" end="7"/>
                                            </p:txEl>
                                          </p:spTgt>
                                        </p:tgtEl>
                                        <p:attrNameLst>
                                          <p:attrName>style.visibility</p:attrName>
                                        </p:attrNameLst>
                                      </p:cBhvr>
                                      <p:to>
                                        <p:strVal val="visible"/>
                                      </p:to>
                                    </p:set>
                                    <p:animEffect transition="in" filter="box(out)">
                                      <p:cBhvr>
                                        <p:cTn id="37" dur="500"/>
                                        <p:tgtEl>
                                          <p:spTgt spid="6147">
                                            <p:txEl>
                                              <p:pRg st="7" end="7"/>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6147">
                                            <p:txEl>
                                              <p:pRg st="8" end="8"/>
                                            </p:txEl>
                                          </p:spTgt>
                                        </p:tgtEl>
                                        <p:attrNameLst>
                                          <p:attrName>style.visibility</p:attrName>
                                        </p:attrNameLst>
                                      </p:cBhvr>
                                      <p:to>
                                        <p:strVal val="visible"/>
                                      </p:to>
                                    </p:set>
                                    <p:animEffect transition="in" filter="box(out)">
                                      <p:cBhvr>
                                        <p:cTn id="42" dur="500"/>
                                        <p:tgtEl>
                                          <p:spTgt spid="6147">
                                            <p:txEl>
                                              <p:pRg st="8" end="8"/>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6147">
                                            <p:txEl>
                                              <p:pRg st="10" end="10"/>
                                            </p:txEl>
                                          </p:spTgt>
                                        </p:tgtEl>
                                        <p:attrNameLst>
                                          <p:attrName>style.visibility</p:attrName>
                                        </p:attrNameLst>
                                      </p:cBhvr>
                                      <p:to>
                                        <p:strVal val="visible"/>
                                      </p:to>
                                    </p:set>
                                    <p:animEffect transition="in" filter="box(out)">
                                      <p:cBhvr>
                                        <p:cTn id="47" dur="500"/>
                                        <p:tgtEl>
                                          <p:spTgt spid="6147">
                                            <p:txEl>
                                              <p:pRg st="10" end="1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250825" y="260349"/>
            <a:ext cx="4392613" cy="6353175"/>
          </a:xfrm>
          <a:prstGeom prst="rect">
            <a:avLst/>
          </a:prstGeom>
          <a:solidFill>
            <a:srgbClr val="C0C0C0"/>
          </a:solidFill>
          <a:ln w="9525">
            <a:solidFill>
              <a:srgbClr val="C0C0C0"/>
            </a:solidFill>
            <a:miter lim="800000"/>
            <a:headEnd/>
            <a:tailEnd/>
          </a:ln>
        </p:spPr>
        <p:txBody>
          <a:bodyPr/>
          <a:lstStyle/>
          <a:p>
            <a:pPr indent="449263"/>
            <a:endParaRPr lang="de-DE" b="1" dirty="0">
              <a:solidFill>
                <a:srgbClr val="FFFF00"/>
              </a:solidFill>
              <a:latin typeface="AGaramond" charset="0"/>
              <a:cs typeface="Times New Roman" pitchFamily="18" charset="0"/>
            </a:endParaRPr>
          </a:p>
          <a:p>
            <a:pPr indent="449263"/>
            <a:endParaRPr lang="de-DE" b="1" dirty="0">
              <a:solidFill>
                <a:srgbClr val="FFFF00"/>
              </a:solidFill>
              <a:latin typeface="AGaramond" charset="0"/>
              <a:cs typeface="Times New Roman" pitchFamily="18" charset="0"/>
            </a:endParaRPr>
          </a:p>
          <a:p>
            <a:pPr indent="449263"/>
            <a:endParaRPr lang="de-DE" sz="1800" b="1" dirty="0">
              <a:solidFill>
                <a:srgbClr val="FFFF00"/>
              </a:solidFill>
              <a:cs typeface="Times New Roman" pitchFamily="18" charset="0"/>
            </a:endParaRPr>
          </a:p>
          <a:p>
            <a:pPr indent="449263"/>
            <a:r>
              <a:rPr lang="de-DE" b="1" dirty="0">
                <a:solidFill>
                  <a:srgbClr val="FFFF00"/>
                </a:solidFill>
                <a:cs typeface="Times New Roman" pitchFamily="18" charset="0"/>
              </a:rPr>
              <a:t>Beiträge aus der Pädagogik</a:t>
            </a:r>
            <a:r>
              <a:rPr lang="de-DE" sz="1600" b="1" dirty="0">
                <a:solidFill>
                  <a:srgbClr val="FFFF00"/>
                </a:solidFill>
                <a:cs typeface="Times New Roman" pitchFamily="18" charset="0"/>
              </a:rPr>
              <a:t>	   </a:t>
            </a:r>
            <a:endParaRPr lang="de-DE" sz="1200" dirty="0">
              <a:cs typeface="Times New Roman" pitchFamily="18" charset="0"/>
            </a:endParaRPr>
          </a:p>
          <a:p>
            <a:pPr indent="449263" eaLnBrk="0" hangingPunct="0"/>
            <a:r>
              <a:rPr lang="de-DE" sz="1400" b="1" dirty="0">
                <a:cs typeface="Times New Roman" pitchFamily="18" charset="0"/>
              </a:rPr>
              <a:t> </a:t>
            </a:r>
            <a:endParaRPr lang="de-DE" sz="1200" dirty="0">
              <a:cs typeface="Times New Roman" pitchFamily="18" charset="0"/>
            </a:endParaRPr>
          </a:p>
          <a:p>
            <a:pPr indent="449263" eaLnBrk="0" hangingPunct="0"/>
            <a:r>
              <a:rPr lang="de-DE" sz="1600" dirty="0">
                <a:cs typeface="Times New Roman" pitchFamily="18" charset="0"/>
              </a:rPr>
              <a:t>1. Der „technologische“  Ansatz der  </a:t>
            </a:r>
          </a:p>
          <a:p>
            <a:pPr indent="449263" eaLnBrk="0" hangingPunct="0"/>
            <a:r>
              <a:rPr lang="de-DE" sz="1600" dirty="0">
                <a:cs typeface="Times New Roman" pitchFamily="18" charset="0"/>
              </a:rPr>
              <a:t>      </a:t>
            </a:r>
            <a:r>
              <a:rPr lang="de-DE" sz="1600" dirty="0" err="1">
                <a:cs typeface="Times New Roman" pitchFamily="18" charset="0"/>
              </a:rPr>
              <a:t>Wertevemittlung</a:t>
            </a:r>
            <a:r>
              <a:rPr lang="de-DE" sz="1600" dirty="0">
                <a:cs typeface="Times New Roman" pitchFamily="18" charset="0"/>
              </a:rPr>
              <a:t>        </a:t>
            </a:r>
          </a:p>
          <a:p>
            <a:pPr indent="449263" eaLnBrk="0" hangingPunct="0"/>
            <a:endParaRPr lang="de-DE" sz="1600" dirty="0">
              <a:cs typeface="Times New Roman" pitchFamily="18" charset="0"/>
            </a:endParaRPr>
          </a:p>
          <a:p>
            <a:pPr indent="449263" eaLnBrk="0" hangingPunct="0"/>
            <a:endParaRPr lang="de-DE" sz="2000" b="1" dirty="0">
              <a:solidFill>
                <a:srgbClr val="FFFF00"/>
              </a:solidFill>
              <a:cs typeface="Times New Roman" pitchFamily="18" charset="0"/>
            </a:endParaRPr>
          </a:p>
          <a:p>
            <a:pPr indent="449263" eaLnBrk="0" hangingPunct="0"/>
            <a:r>
              <a:rPr lang="de-DE" sz="2000" b="1" dirty="0">
                <a:solidFill>
                  <a:srgbClr val="FFFF00"/>
                </a:solidFill>
                <a:cs typeface="Times New Roman" pitchFamily="18" charset="0"/>
              </a:rPr>
              <a:t>2. Werterziehung als Wertklärung</a:t>
            </a:r>
          </a:p>
          <a:p>
            <a:pPr indent="449263" eaLnBrk="0" hangingPunct="0"/>
            <a:endParaRPr lang="de-DE" sz="1600" dirty="0">
              <a:cs typeface="Times New Roman" pitchFamily="18" charset="0"/>
            </a:endParaRPr>
          </a:p>
          <a:p>
            <a:pPr indent="449263" algn="just" eaLnBrk="0" hangingPunct="0"/>
            <a:endParaRPr lang="de-DE" sz="1600" dirty="0">
              <a:cs typeface="Times New Roman" pitchFamily="18" charset="0"/>
            </a:endParaRPr>
          </a:p>
          <a:p>
            <a:pPr indent="449263" eaLnBrk="0" hangingPunct="0"/>
            <a:endParaRPr lang="de-DE" sz="1600" dirty="0">
              <a:cs typeface="Times New Roman" pitchFamily="18" charset="0"/>
            </a:endParaRPr>
          </a:p>
          <a:p>
            <a:pPr indent="449263" eaLnBrk="0" hangingPunct="0"/>
            <a:r>
              <a:rPr lang="de-DE" sz="1600" dirty="0">
                <a:cs typeface="Times New Roman" pitchFamily="18" charset="0"/>
              </a:rPr>
              <a:t>3. Der strukturgenetische Ansatz	</a:t>
            </a:r>
          </a:p>
          <a:p>
            <a:pPr indent="449263" eaLnBrk="0" hangingPunct="0"/>
            <a:endParaRPr lang="de-DE" sz="1600" dirty="0">
              <a:cs typeface="Times New Roman" pitchFamily="18" charset="0"/>
            </a:endParaRPr>
          </a:p>
          <a:p>
            <a:pPr indent="449263" eaLnBrk="0" hangingPunct="0"/>
            <a:r>
              <a:rPr lang="de-DE" sz="1600" dirty="0">
                <a:cs typeface="Times New Roman" pitchFamily="18" charset="0"/>
              </a:rPr>
              <a:t>4  Der diskurstheoretische Ansatz</a:t>
            </a:r>
          </a:p>
          <a:p>
            <a:pPr indent="449263" eaLnBrk="0" hangingPunct="0"/>
            <a:endParaRPr lang="de-DE" sz="1600" dirty="0">
              <a:cs typeface="Times New Roman" pitchFamily="18" charset="0"/>
            </a:endParaRPr>
          </a:p>
          <a:p>
            <a:pPr indent="449263" eaLnBrk="0" hangingPunct="0"/>
            <a:r>
              <a:rPr lang="de-DE" sz="1600" dirty="0">
                <a:cs typeface="Times New Roman" pitchFamily="18" charset="0"/>
              </a:rPr>
              <a:t>5  Der </a:t>
            </a:r>
            <a:r>
              <a:rPr lang="de-DE" sz="1600" dirty="0" err="1">
                <a:cs typeface="Times New Roman" pitchFamily="18" charset="0"/>
              </a:rPr>
              <a:t>Empathieansatz</a:t>
            </a:r>
            <a:r>
              <a:rPr lang="de-DE" sz="1600" dirty="0">
                <a:cs typeface="Times New Roman" pitchFamily="18" charset="0"/>
              </a:rPr>
              <a:t> der </a:t>
            </a:r>
          </a:p>
          <a:p>
            <a:pPr indent="449263" eaLnBrk="0" hangingPunct="0"/>
            <a:r>
              <a:rPr lang="de-DE" sz="1600" dirty="0">
                <a:cs typeface="Times New Roman" pitchFamily="18" charset="0"/>
              </a:rPr>
              <a:t>       Moralentwicklung</a:t>
            </a:r>
          </a:p>
          <a:p>
            <a:pPr indent="449263" eaLnBrk="0" hangingPunct="0"/>
            <a:endParaRPr lang="de-DE" dirty="0"/>
          </a:p>
        </p:txBody>
      </p:sp>
      <p:pic>
        <p:nvPicPr>
          <p:cNvPr id="3075" name="Picture 5" descr="jugend"/>
          <p:cNvPicPr>
            <a:picLocks noChangeAspect="1" noChangeArrowheads="1"/>
          </p:cNvPicPr>
          <p:nvPr/>
        </p:nvPicPr>
        <p:blipFill>
          <a:blip r:embed="rId4" cstate="print"/>
          <a:srcRect/>
          <a:stretch>
            <a:fillRect/>
          </a:stretch>
        </p:blipFill>
        <p:spPr bwMode="auto">
          <a:xfrm>
            <a:off x="4500563" y="692150"/>
            <a:ext cx="4500562" cy="5921375"/>
          </a:xfrm>
          <a:prstGeom prst="rect">
            <a:avLst/>
          </a:prstGeom>
          <a:noFill/>
          <a:ln w="9525">
            <a:noFill/>
            <a:miter lim="800000"/>
            <a:headEnd/>
            <a:tailEnd/>
          </a:ln>
        </p:spPr>
      </p:pic>
      <p:sp>
        <p:nvSpPr>
          <p:cNvPr id="17414" name="Text Box 6"/>
          <p:cNvSpPr txBox="1">
            <a:spLocks noChangeArrowheads="1"/>
          </p:cNvSpPr>
          <p:nvPr/>
        </p:nvSpPr>
        <p:spPr bwMode="auto">
          <a:xfrm>
            <a:off x="2771775" y="260350"/>
            <a:ext cx="2438400" cy="396875"/>
          </a:xfrm>
          <a:prstGeom prst="rect">
            <a:avLst/>
          </a:prstGeom>
          <a:solidFill>
            <a:srgbClr val="C0C0C0"/>
          </a:solidFill>
          <a:ln w="9525">
            <a:noFill/>
            <a:miter lim="800000"/>
            <a:headEnd/>
            <a:tailEnd/>
          </a:ln>
        </p:spPr>
        <p:txBody>
          <a:bodyPr>
            <a:spAutoFit/>
          </a:bodyPr>
          <a:lstStyle/>
          <a:p>
            <a:pPr>
              <a:spcBef>
                <a:spcPct val="50000"/>
              </a:spcBef>
            </a:pPr>
            <a:r>
              <a:rPr lang="de-DE" sz="2000" b="1" i="1">
                <a:solidFill>
                  <a:srgbClr val="FFFF00"/>
                </a:solidFill>
              </a:rPr>
              <a:t>„Die Schüler sind...</a:t>
            </a:r>
          </a:p>
        </p:txBody>
      </p:sp>
      <p:sp>
        <p:nvSpPr>
          <p:cNvPr id="3077" name="AutoShape 7"/>
          <p:cNvSpPr>
            <a:spLocks noChangeArrowheads="1"/>
          </p:cNvSpPr>
          <p:nvPr/>
        </p:nvSpPr>
        <p:spPr bwMode="auto">
          <a:xfrm>
            <a:off x="5508103" y="0"/>
            <a:ext cx="3635897" cy="1052513"/>
          </a:xfrm>
          <a:prstGeom prst="cloudCallout">
            <a:avLst>
              <a:gd name="adj1" fmla="val -7171"/>
              <a:gd name="adj2" fmla="val 126019"/>
            </a:avLst>
          </a:prstGeom>
          <a:solidFill>
            <a:srgbClr val="C0C0C0"/>
          </a:solidFill>
          <a:ln w="9525">
            <a:solidFill>
              <a:schemeClr val="tx1"/>
            </a:solidFill>
            <a:round/>
            <a:headEnd/>
            <a:tailEnd/>
          </a:ln>
        </p:spPr>
        <p:txBody>
          <a:bodyPr/>
          <a:lstStyle/>
          <a:p>
            <a:pPr algn="ctr"/>
            <a:endParaRPr lang="de-DE"/>
          </a:p>
        </p:txBody>
      </p:sp>
      <p:sp>
        <p:nvSpPr>
          <p:cNvPr id="3078" name="Text Box 8"/>
          <p:cNvSpPr txBox="1">
            <a:spLocks noChangeArrowheads="1"/>
          </p:cNvSpPr>
          <p:nvPr/>
        </p:nvSpPr>
        <p:spPr bwMode="auto">
          <a:xfrm>
            <a:off x="4551363" y="-339725"/>
            <a:ext cx="184150" cy="457200"/>
          </a:xfrm>
          <a:prstGeom prst="rect">
            <a:avLst/>
          </a:prstGeom>
          <a:noFill/>
          <a:ln w="9525">
            <a:noFill/>
            <a:miter lim="800000"/>
            <a:headEnd/>
            <a:tailEnd/>
          </a:ln>
        </p:spPr>
        <p:txBody>
          <a:bodyPr wrap="none">
            <a:spAutoFit/>
          </a:bodyPr>
          <a:lstStyle/>
          <a:p>
            <a:endParaRPr lang="de-DE"/>
          </a:p>
        </p:txBody>
      </p:sp>
      <p:sp>
        <p:nvSpPr>
          <p:cNvPr id="17417" name="Text Box 9"/>
          <p:cNvSpPr txBox="1">
            <a:spLocks noChangeArrowheads="1"/>
          </p:cNvSpPr>
          <p:nvPr/>
        </p:nvSpPr>
        <p:spPr bwMode="auto">
          <a:xfrm>
            <a:off x="5867400" y="260350"/>
            <a:ext cx="2457450" cy="590550"/>
          </a:xfrm>
          <a:prstGeom prst="rect">
            <a:avLst/>
          </a:prstGeom>
          <a:solidFill>
            <a:srgbClr val="C0C0C0"/>
          </a:solidFill>
          <a:ln w="9525">
            <a:solidFill>
              <a:srgbClr val="C0C0C0"/>
            </a:solidFill>
            <a:miter lim="800000"/>
            <a:headEnd/>
            <a:tailEnd/>
          </a:ln>
        </p:spPr>
        <p:txBody>
          <a:bodyPr>
            <a:spAutoFit/>
          </a:bodyPr>
          <a:lstStyle/>
          <a:p>
            <a:pPr>
              <a:spcBef>
                <a:spcPct val="50000"/>
              </a:spcBef>
            </a:pPr>
            <a:r>
              <a:rPr lang="de-DE" sz="1600" b="1" i="1">
                <a:solidFill>
                  <a:srgbClr val="FFFF00"/>
                </a:solidFill>
              </a:rPr>
              <a:t>...im Geiste der Demokratie zu erziehen!“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500" fill="hold"/>
                                        <p:tgtEl>
                                          <p:spTgt spid="17412"/>
                                        </p:tgtEl>
                                        <p:attrNameLst>
                                          <p:attrName>ppt_x</p:attrName>
                                        </p:attrNameLst>
                                      </p:cBhvr>
                                      <p:tavLst>
                                        <p:tav tm="0">
                                          <p:val>
                                            <p:strVal val="0-#ppt_w/2"/>
                                          </p:val>
                                        </p:tav>
                                        <p:tav tm="100000">
                                          <p:val>
                                            <p:strVal val="#ppt_x"/>
                                          </p:val>
                                        </p:tav>
                                      </p:tavLst>
                                    </p:anim>
                                    <p:anim calcmode="lin" valueType="num">
                                      <p:cBhvr additive="base">
                                        <p:cTn id="8" dur="500" fill="hold"/>
                                        <p:tgtEl>
                                          <p:spTgt spid="174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iterate type="lt">
                                    <p:tmPct val="100000"/>
                                  </p:iterate>
                                  <p:childTnLst>
                                    <p:set>
                                      <p:cBhvr>
                                        <p:cTn id="12" dur="1" fill="hold">
                                          <p:stCondLst>
                                            <p:cond delay="0"/>
                                          </p:stCondLst>
                                        </p:cTn>
                                        <p:tgtEl>
                                          <p:spTgt spid="17414">
                                            <p:txEl>
                                              <p:pRg st="0" end="0"/>
                                            </p:txEl>
                                          </p:spTgt>
                                        </p:tgtEl>
                                        <p:attrNameLst>
                                          <p:attrName>style.visibility</p:attrName>
                                        </p:attrNameLst>
                                      </p:cBhvr>
                                      <p:to>
                                        <p:strVal val="visible"/>
                                      </p:to>
                                    </p:set>
                                    <p:animEffect transition="in" filter="wipe(up)">
                                      <p:cBhvr>
                                        <p:cTn id="13" dur="75"/>
                                        <p:tgtEl>
                                          <p:spTgt spid="1741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17417">
                                            <p:txEl>
                                              <p:pRg st="0" end="0"/>
                                            </p:txEl>
                                          </p:spTgt>
                                        </p:tgtEl>
                                        <p:attrNameLst>
                                          <p:attrName>style.visibility</p:attrName>
                                        </p:attrNameLst>
                                      </p:cBhvr>
                                      <p:to>
                                        <p:strVal val="visible"/>
                                      </p:to>
                                    </p:set>
                                    <p:animEffect transition="in" filter="wipe(up)">
                                      <p:cBhvr>
                                        <p:cTn id="18" dur="75"/>
                                        <p:tgtEl>
                                          <p:spTgt spid="17417">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4" grpId="0" build="p" autoUpdateAnimBg="0"/>
      <p:bldP spid="1741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de-DE" sz="3600" b="1" dirty="0">
                <a:solidFill>
                  <a:srgbClr val="FFFF00"/>
                </a:solidFill>
              </a:rPr>
              <a:t>2. Der Ansatz der Wert</a:t>
            </a:r>
            <a:r>
              <a:rPr lang="de-DE" sz="3600" b="1" i="1" dirty="0">
                <a:solidFill>
                  <a:srgbClr val="FFFF00"/>
                </a:solidFill>
              </a:rPr>
              <a:t>klärung</a:t>
            </a:r>
          </a:p>
        </p:txBody>
      </p:sp>
      <p:sp>
        <p:nvSpPr>
          <p:cNvPr id="7171" name="Rectangle 3"/>
          <p:cNvSpPr>
            <a:spLocks noGrp="1" noChangeArrowheads="1"/>
          </p:cNvSpPr>
          <p:nvPr>
            <p:ph idx="1"/>
          </p:nvPr>
        </p:nvSpPr>
        <p:spPr/>
        <p:txBody>
          <a:bodyPr>
            <a:noAutofit/>
          </a:bodyPr>
          <a:lstStyle/>
          <a:p>
            <a:pPr algn="ctr" eaLnBrk="1" hangingPunct="1">
              <a:buFontTx/>
              <a:buNone/>
            </a:pPr>
            <a:r>
              <a:rPr lang="de-DE" sz="2800" b="1" dirty="0">
                <a:cs typeface="Times New Roman" pitchFamily="18" charset="0"/>
              </a:rPr>
              <a:t>Voraussetzungen:</a:t>
            </a:r>
          </a:p>
          <a:p>
            <a:pPr algn="ctr" eaLnBrk="1" hangingPunct="1">
              <a:buFontTx/>
              <a:buNone/>
            </a:pPr>
            <a:endParaRPr lang="de-DE" sz="2400" b="1" dirty="0">
              <a:cs typeface="Times New Roman" pitchFamily="18" charset="0"/>
            </a:endParaRPr>
          </a:p>
          <a:p>
            <a:pPr algn="just" eaLnBrk="1" hangingPunct="1"/>
            <a:r>
              <a:rPr lang="de-DE" sz="2400" b="1" dirty="0">
                <a:cs typeface="Times New Roman" pitchFamily="18" charset="0"/>
              </a:rPr>
              <a:t>Die soziokulturelle Entwicklung westlicher Gesellschaften hat in der Nachkriegszeit ein </a:t>
            </a:r>
            <a:r>
              <a:rPr lang="de-DE" sz="2400" b="1" dirty="0">
                <a:solidFill>
                  <a:srgbClr val="FFFF00"/>
                </a:solidFill>
                <a:cs typeface="Times New Roman" pitchFamily="18" charset="0"/>
              </a:rPr>
              <a:t>Auseinanderfließen der Wertstrukturen </a:t>
            </a:r>
            <a:r>
              <a:rPr lang="de-DE" sz="2400" b="1" dirty="0">
                <a:cs typeface="Times New Roman" pitchFamily="18" charset="0"/>
              </a:rPr>
              <a:t>begünstigt.</a:t>
            </a:r>
          </a:p>
          <a:p>
            <a:pPr algn="just" eaLnBrk="1" hangingPunct="1">
              <a:buNone/>
            </a:pPr>
            <a:endParaRPr lang="de-DE" sz="2400" b="1" dirty="0">
              <a:cs typeface="Times New Roman" pitchFamily="18" charset="0"/>
            </a:endParaRPr>
          </a:p>
          <a:p>
            <a:pPr algn="just" eaLnBrk="1" hangingPunct="1"/>
            <a:r>
              <a:rPr lang="de-DE" sz="2400" b="1" dirty="0">
                <a:cs typeface="Times New Roman" pitchFamily="18" charset="0"/>
              </a:rPr>
              <a:t>Kinder werden dadurch mit einer </a:t>
            </a:r>
            <a:r>
              <a:rPr lang="de-DE" sz="2400" b="1" dirty="0">
                <a:solidFill>
                  <a:srgbClr val="FFFF00"/>
                </a:solidFill>
                <a:cs typeface="Times New Roman" pitchFamily="18" charset="0"/>
              </a:rPr>
              <a:t>unüberschaubaren Vielfalt von Sinn- und Wertangeboten</a:t>
            </a:r>
            <a:r>
              <a:rPr lang="de-DE" sz="2400" b="1" dirty="0">
                <a:cs typeface="Times New Roman" pitchFamily="18" charset="0"/>
              </a:rPr>
              <a:t>  konfrontiert.</a:t>
            </a:r>
          </a:p>
          <a:p>
            <a:pPr algn="just" eaLnBrk="1" hangingPunct="1"/>
            <a:endParaRPr lang="de-DE" sz="2400" b="1" dirty="0">
              <a:cs typeface="Times New Roman" pitchFamily="18" charset="0"/>
            </a:endParaRPr>
          </a:p>
          <a:p>
            <a:pPr algn="just" eaLnBrk="1" hangingPunct="1"/>
            <a:r>
              <a:rPr lang="de-DE" sz="2400" b="1" dirty="0">
                <a:solidFill>
                  <a:srgbClr val="FFFF00"/>
                </a:solidFill>
                <a:cs typeface="Times New Roman" pitchFamily="18" charset="0"/>
              </a:rPr>
              <a:t>Überforderung</a:t>
            </a:r>
            <a:r>
              <a:rPr lang="de-DE" sz="2400" b="1" dirty="0">
                <a:cs typeface="Times New Roman" pitchFamily="18" charset="0"/>
              </a:rPr>
              <a:t> mit der Folge von psycho-sozialen Störungen</a:t>
            </a:r>
          </a:p>
          <a:p>
            <a:pPr algn="just" eaLnBrk="1" hangingPunct="1">
              <a:buFontTx/>
              <a:buNone/>
            </a:pPr>
            <a:r>
              <a:rPr lang="de-DE" sz="2000" b="1" dirty="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eaLnBrk="1" hangingPunct="1"/>
            <a:r>
              <a:rPr lang="de-DE" sz="3600" b="1" dirty="0">
                <a:solidFill>
                  <a:srgbClr val="FFFF00"/>
                </a:solidFill>
              </a:rPr>
              <a:t>2. Der Ansatz der Wert</a:t>
            </a:r>
            <a:r>
              <a:rPr lang="de-DE" sz="3600" b="1" i="1" dirty="0">
                <a:solidFill>
                  <a:srgbClr val="FFFF00"/>
                </a:solidFill>
              </a:rPr>
              <a:t>klärung</a:t>
            </a:r>
          </a:p>
        </p:txBody>
      </p:sp>
      <p:sp>
        <p:nvSpPr>
          <p:cNvPr id="7171" name="Rectangle 3"/>
          <p:cNvSpPr>
            <a:spLocks noGrp="1" noChangeArrowheads="1"/>
          </p:cNvSpPr>
          <p:nvPr>
            <p:ph idx="1"/>
          </p:nvPr>
        </p:nvSpPr>
        <p:spPr/>
        <p:txBody>
          <a:bodyPr>
            <a:noAutofit/>
          </a:bodyPr>
          <a:lstStyle/>
          <a:p>
            <a:pPr algn="ctr" eaLnBrk="1" hangingPunct="1">
              <a:buFontTx/>
              <a:buNone/>
            </a:pPr>
            <a:r>
              <a:rPr lang="de-DE" sz="2400" b="1" dirty="0">
                <a:cs typeface="Times New Roman" pitchFamily="18" charset="0"/>
              </a:rPr>
              <a:t>Voraussetzung:</a:t>
            </a:r>
          </a:p>
          <a:p>
            <a:pPr algn="just" eaLnBrk="1" hangingPunct="1"/>
            <a:r>
              <a:rPr lang="de-DE" sz="2000" b="1" dirty="0">
                <a:cs typeface="Times New Roman" pitchFamily="18" charset="0"/>
              </a:rPr>
              <a:t>Die soziokulturelle Entwicklung westlicher Gesellschaften hat in der Nachkriegszeit ein </a:t>
            </a:r>
            <a:r>
              <a:rPr lang="de-DE" sz="2000" b="1" dirty="0">
                <a:solidFill>
                  <a:srgbClr val="FFFF00"/>
                </a:solidFill>
                <a:cs typeface="Times New Roman" pitchFamily="18" charset="0"/>
              </a:rPr>
              <a:t>Auseinanderfließen der Wertstrukturen </a:t>
            </a:r>
            <a:r>
              <a:rPr lang="de-DE" sz="2000" b="1" dirty="0">
                <a:cs typeface="Times New Roman" pitchFamily="18" charset="0"/>
              </a:rPr>
              <a:t>begünstigt.</a:t>
            </a:r>
          </a:p>
          <a:p>
            <a:pPr algn="just" eaLnBrk="1" hangingPunct="1"/>
            <a:r>
              <a:rPr lang="de-DE" sz="2000" b="1" dirty="0">
                <a:cs typeface="Times New Roman" pitchFamily="18" charset="0"/>
              </a:rPr>
              <a:t>Kinder werden dadurch mit einer </a:t>
            </a:r>
            <a:r>
              <a:rPr lang="de-DE" sz="2000" b="1" dirty="0">
                <a:solidFill>
                  <a:srgbClr val="FFFF00"/>
                </a:solidFill>
                <a:cs typeface="Times New Roman" pitchFamily="18" charset="0"/>
              </a:rPr>
              <a:t>unüberschaubaren Vielfalt von Sinn- und Wertangeboten</a:t>
            </a:r>
            <a:r>
              <a:rPr lang="de-DE" sz="2000" b="1" dirty="0">
                <a:cs typeface="Times New Roman" pitchFamily="18" charset="0"/>
              </a:rPr>
              <a:t> konfrontiert.</a:t>
            </a:r>
          </a:p>
          <a:p>
            <a:pPr algn="just" eaLnBrk="1" hangingPunct="1"/>
            <a:r>
              <a:rPr lang="de-DE" sz="2000" b="1" dirty="0">
                <a:solidFill>
                  <a:srgbClr val="FFFF00"/>
                </a:solidFill>
                <a:cs typeface="Times New Roman" pitchFamily="18" charset="0"/>
              </a:rPr>
              <a:t>Überforderung</a:t>
            </a:r>
            <a:r>
              <a:rPr lang="de-DE" sz="2000" b="1" dirty="0">
                <a:cs typeface="Times New Roman" pitchFamily="18" charset="0"/>
              </a:rPr>
              <a:t> mit der Folge von psycho-sozialen Störungen</a:t>
            </a:r>
          </a:p>
          <a:p>
            <a:pPr algn="just" eaLnBrk="1" hangingPunct="1">
              <a:buFontTx/>
              <a:buNone/>
            </a:pPr>
            <a:r>
              <a:rPr lang="de-DE" sz="2000" b="1" dirty="0">
                <a:cs typeface="Times New Roman" pitchFamily="18" charset="0"/>
              </a:rPr>
              <a:t> </a:t>
            </a:r>
          </a:p>
          <a:p>
            <a:pPr algn="ctr" eaLnBrk="1" hangingPunct="1">
              <a:buFontTx/>
              <a:buNone/>
            </a:pPr>
            <a:r>
              <a:rPr lang="de-DE" sz="2400" b="1" dirty="0">
                <a:cs typeface="Times New Roman" pitchFamily="18" charset="0"/>
              </a:rPr>
              <a:t>Konzept:</a:t>
            </a:r>
          </a:p>
          <a:p>
            <a:pPr algn="just" eaLnBrk="1" hangingPunct="1"/>
            <a:r>
              <a:rPr lang="de-DE" sz="2000" b="1" dirty="0">
                <a:cs typeface="Times New Roman" pitchFamily="18" charset="0"/>
              </a:rPr>
              <a:t>Universelle und in </a:t>
            </a:r>
            <a:r>
              <a:rPr lang="de-DE" sz="2000" b="1" dirty="0">
                <a:solidFill>
                  <a:srgbClr val="FFFF00"/>
                </a:solidFill>
                <a:cs typeface="Times New Roman" pitchFamily="18" charset="0"/>
              </a:rPr>
              <a:t>objektiven Rangordnungen</a:t>
            </a:r>
            <a:r>
              <a:rPr lang="de-DE" sz="2000" b="1" dirty="0">
                <a:cs typeface="Times New Roman" pitchFamily="18" charset="0"/>
              </a:rPr>
              <a:t> skalierbare Werte gibt es nicht, deshalb: </a:t>
            </a:r>
          </a:p>
          <a:p>
            <a:pPr algn="just" eaLnBrk="1" hangingPunct="1"/>
            <a:r>
              <a:rPr lang="de-DE" sz="2000" b="1" dirty="0">
                <a:solidFill>
                  <a:srgbClr val="FFFF00"/>
                </a:solidFill>
                <a:cs typeface="Times New Roman" pitchFamily="18" charset="0"/>
              </a:rPr>
              <a:t>keine </a:t>
            </a:r>
            <a:r>
              <a:rPr lang="de-DE" sz="2000" b="1" i="1" dirty="0">
                <a:solidFill>
                  <a:srgbClr val="FFFF00"/>
                </a:solidFill>
                <a:cs typeface="Times New Roman" pitchFamily="18" charset="0"/>
              </a:rPr>
              <a:t>inhaltliche</a:t>
            </a:r>
            <a:r>
              <a:rPr lang="de-DE" sz="2000" b="1" dirty="0">
                <a:solidFill>
                  <a:srgbClr val="FFFF00"/>
                </a:solidFill>
                <a:cs typeface="Times New Roman" pitchFamily="18" charset="0"/>
              </a:rPr>
              <a:t> Vermittlung </a:t>
            </a:r>
            <a:r>
              <a:rPr lang="de-DE" sz="2000" b="1" dirty="0">
                <a:cs typeface="Times New Roman" pitchFamily="18" charset="0"/>
              </a:rPr>
              <a:t>bestimmter Wertvorstellungen, </a:t>
            </a:r>
          </a:p>
          <a:p>
            <a:pPr algn="just" eaLnBrk="1" hangingPunct="1"/>
            <a:r>
              <a:rPr lang="de-DE" sz="2000" b="1" dirty="0">
                <a:cs typeface="Times New Roman" pitchFamily="18" charset="0"/>
              </a:rPr>
              <a:t>sondern </a:t>
            </a:r>
            <a:r>
              <a:rPr lang="de-DE" sz="2000" b="1" i="1" dirty="0">
                <a:cs typeface="Times New Roman" pitchFamily="18" charset="0"/>
              </a:rPr>
              <a:t>Hilfe für das Individuum bei der Klärung des eigenen Standorts</a:t>
            </a:r>
            <a:r>
              <a:rPr lang="de-DE" sz="2000" b="1" dirty="0">
                <a:cs typeface="Times New Roman" pitchFamily="18" charset="0"/>
              </a:rPr>
              <a:t> in moralischen Fragen.</a:t>
            </a:r>
            <a:r>
              <a:rPr lang="de-DE" sz="20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whoosh.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de-DE" dirty="0">
                <a:solidFill>
                  <a:schemeClr val="tx1"/>
                </a:solidFill>
              </a:rPr>
              <a:t>Methoden der </a:t>
            </a:r>
            <a:r>
              <a:rPr lang="de-DE" b="1" dirty="0">
                <a:solidFill>
                  <a:schemeClr val="tx1"/>
                </a:solidFill>
              </a:rPr>
              <a:t>Wert</a:t>
            </a:r>
            <a:r>
              <a:rPr lang="de-DE" b="1" i="1" dirty="0">
                <a:solidFill>
                  <a:srgbClr val="FFFF00"/>
                </a:solidFill>
              </a:rPr>
              <a:t>klärung</a:t>
            </a:r>
            <a:r>
              <a:rPr lang="de-DE" dirty="0">
                <a:solidFill>
                  <a:schemeClr val="tx1"/>
                </a:solidFill>
              </a:rPr>
              <a:t> (Auswahl)</a:t>
            </a:r>
          </a:p>
        </p:txBody>
      </p:sp>
      <p:sp>
        <p:nvSpPr>
          <p:cNvPr id="9219" name="Rectangle 3"/>
          <p:cNvSpPr>
            <a:spLocks noGrp="1" noChangeArrowheads="1"/>
          </p:cNvSpPr>
          <p:nvPr>
            <p:ph idx="1"/>
          </p:nvPr>
        </p:nvSpPr>
        <p:spPr/>
        <p:txBody>
          <a:bodyPr/>
          <a:lstStyle/>
          <a:p>
            <a:pPr eaLnBrk="1" hangingPunct="1">
              <a:buFontTx/>
              <a:buNone/>
            </a:pPr>
            <a:endParaRPr lang="de-DE" dirty="0"/>
          </a:p>
          <a:p>
            <a:pPr eaLnBrk="1" hangingPunct="1"/>
            <a:r>
              <a:rPr lang="de-DE" b="1" dirty="0">
                <a:solidFill>
                  <a:srgbClr val="FFFF00"/>
                </a:solidFill>
              </a:rPr>
              <a:t>Wertbogen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692275" y="476250"/>
            <a:ext cx="6264275" cy="457200"/>
          </a:xfrm>
          <a:prstGeom prst="rect">
            <a:avLst/>
          </a:prstGeom>
          <a:noFill/>
          <a:ln w="9525">
            <a:noFill/>
            <a:miter lim="800000"/>
            <a:headEnd/>
            <a:tailEnd/>
          </a:ln>
        </p:spPr>
        <p:txBody>
          <a:bodyPr>
            <a:spAutoFit/>
          </a:bodyPr>
          <a:lstStyle/>
          <a:p>
            <a:pPr>
              <a:spcBef>
                <a:spcPct val="50000"/>
              </a:spcBef>
            </a:pPr>
            <a:endParaRPr lang="de-DE"/>
          </a:p>
        </p:txBody>
      </p:sp>
      <p:graphicFrame>
        <p:nvGraphicFramePr>
          <p:cNvPr id="1026" name="Object 3"/>
          <p:cNvGraphicFramePr>
            <a:graphicFrameLocks noChangeAspect="1"/>
          </p:cNvGraphicFramePr>
          <p:nvPr/>
        </p:nvGraphicFramePr>
        <p:xfrm>
          <a:off x="1922463" y="0"/>
          <a:ext cx="5299075" cy="6858000"/>
        </p:xfrm>
        <a:graphic>
          <a:graphicData uri="http://schemas.openxmlformats.org/presentationml/2006/ole">
            <mc:AlternateContent xmlns:mc="http://schemas.openxmlformats.org/markup-compatibility/2006">
              <mc:Choice xmlns:v="urn:schemas-microsoft-com:vml" Requires="v">
                <p:oleObj name="Acrobat Document" r:id="rId2" imgW="5829480" imgH="7543800" progId="AcroExch.Document.11">
                  <p:embed/>
                </p:oleObj>
              </mc:Choice>
              <mc:Fallback>
                <p:oleObj name="Acrobat Document" r:id="rId2" imgW="5829480" imgH="7543800" progId="AcroExch.Document.11">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descr="Values Clarification"/>
          <p:cNvPicPr>
            <a:picLocks noChangeAspect="1" noChangeArrowheads="1"/>
          </p:cNvPicPr>
          <p:nvPr/>
        </p:nvPicPr>
        <p:blipFill>
          <a:blip r:embed="rId4" cstate="print"/>
          <a:srcRect/>
          <a:stretch>
            <a:fillRect/>
          </a:stretch>
        </p:blipFill>
        <p:spPr bwMode="auto">
          <a:xfrm>
            <a:off x="0" y="0"/>
            <a:ext cx="9090161"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709</Words>
  <Application>Microsoft Office PowerPoint</Application>
  <PresentationFormat>Bildschirmpräsentation (4:3)</PresentationFormat>
  <Paragraphs>150</Paragraphs>
  <Slides>20</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8" baseType="lpstr">
      <vt:lpstr>AGaramond</vt:lpstr>
      <vt:lpstr>Algerian</vt:lpstr>
      <vt:lpstr>Arial</vt:lpstr>
      <vt:lpstr>Calibri</vt:lpstr>
      <vt:lpstr>Symbol</vt:lpstr>
      <vt:lpstr>Times New Roman</vt:lpstr>
      <vt:lpstr>Larissa-Design</vt:lpstr>
      <vt:lpstr>Acrobat Document</vt:lpstr>
      <vt:lpstr>PowerPoint-Präsentation</vt:lpstr>
      <vt:lpstr>PowerPoint-Präsentation</vt:lpstr>
      <vt:lpstr>1. Der „technologische Ansatz der      Wertevermittlung</vt:lpstr>
      <vt:lpstr>1. Der „technologische“ Ansatz der      Wertevermittlung</vt:lpstr>
      <vt:lpstr>PowerPoint-Präsentation</vt:lpstr>
      <vt:lpstr>2. Der Ansatz der Wertklärung</vt:lpstr>
      <vt:lpstr>2. Der Ansatz der Wertklärung</vt:lpstr>
      <vt:lpstr>Methoden der Wertklärung (Auswahl)</vt:lpstr>
      <vt:lpstr>PowerPoint-Präsentation</vt:lpstr>
      <vt:lpstr>Methoden der Wertklärung</vt:lpstr>
      <vt:lpstr>Kennen Sie die eindeutige Antwort?</vt:lpstr>
      <vt:lpstr>Methoden der Wertklärung</vt:lpstr>
      <vt:lpstr>Thies Christophersen </vt:lpstr>
      <vt:lpstr>Methoden der Wertklärung</vt:lpstr>
      <vt:lpstr>Artikel 10 GG: Briefgeheimnis ???</vt:lpstr>
      <vt:lpstr>Methoden der Wertklärung</vt:lpstr>
      <vt:lpstr>Freiheit oder Sicherheit???</vt:lpstr>
      <vt:lpstr>Methoden der Wertklärung</vt:lpstr>
      <vt:lpstr>PowerPoint-Präsentation</vt:lpstr>
      <vt:lpstr>2. Der Ansatz der Wertklärung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Scherb</dc:creator>
  <cp:lastModifiedBy>Armin Scherb</cp:lastModifiedBy>
  <cp:revision>20</cp:revision>
  <dcterms:created xsi:type="dcterms:W3CDTF">2010-06-23T09:58:59Z</dcterms:created>
  <dcterms:modified xsi:type="dcterms:W3CDTF">2026-02-08T17:15:51Z</dcterms:modified>
</cp:coreProperties>
</file>